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4630400" cy="10972800"/>
  <p:notesSz cx="10972800" cy="14630400"/>
  <p:embeddedFontLst>
    <p:embeddedFont>
      <p:font typeface="Calibri" panose="020F0502020204030204" pitchFamily="34" charset="0"/>
      <p:regular r:id="rId68"/>
      <p:bold r:id="rId69"/>
      <p:italic r:id="rId70"/>
      <p:boldItalic r:id="rId71"/>
    </p:embeddedFont>
    <p:embeddedFont>
      <p:font typeface="Quattrocento" panose="020B0604020202020204" charset="0"/>
      <p:regular r:id="rId7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0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6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lide 6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lide 6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lide 6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lide 6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lide 6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lide 6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1C4241"/>
          </a:solidFill>
          <a:ln/>
        </p:spPr>
      </p:sp>
      <p:sp>
        <p:nvSpPr>
          <p:cNvPr id="3" name="Shape 1"/>
          <p:cNvSpPr/>
          <p:nvPr/>
        </p:nvSpPr>
        <p:spPr>
          <a:xfrm>
            <a:off x="0" y="0"/>
            <a:ext cx="14630400" cy="109728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48.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54.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1.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5.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10972800"/>
          </a:xfrm>
          <a:prstGeom prst="rect">
            <a:avLst/>
          </a:prstGeom>
        </p:spPr>
      </p:pic>
      <p:sp>
        <p:nvSpPr>
          <p:cNvPr id="3" name="Text 0"/>
          <p:cNvSpPr/>
          <p:nvPr/>
        </p:nvSpPr>
        <p:spPr>
          <a:xfrm>
            <a:off x="8152924" y="1749147"/>
            <a:ext cx="56397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4" name="Text 1"/>
          <p:cNvSpPr/>
          <p:nvPr/>
        </p:nvSpPr>
        <p:spPr>
          <a:xfrm>
            <a:off x="8152924" y="2401372"/>
            <a:ext cx="56397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5" name="Text 2"/>
          <p:cNvSpPr/>
          <p:nvPr/>
        </p:nvSpPr>
        <p:spPr>
          <a:xfrm>
            <a:off x="8152924" y="3143369"/>
            <a:ext cx="5639753" cy="1408033"/>
          </a:xfrm>
          <a:prstGeom prst="rect">
            <a:avLst/>
          </a:prstGeom>
          <a:noFill/>
          <a:ln/>
        </p:spPr>
        <p:txBody>
          <a:bodyPr wrap="square" lIns="0" tIns="0" rIns="0" bIns="0" rtlCol="0" anchor="t"/>
          <a:lstStyle/>
          <a:p>
            <a:pPr marL="0" indent="0" algn="ctr">
              <a:lnSpc>
                <a:spcPts val="5500"/>
              </a:lnSpc>
              <a:buNone/>
            </a:pPr>
            <a:r>
              <a:rPr lang="en-US" sz="4400" b="1" i="1" dirty="0">
                <a:solidFill>
                  <a:srgbClr val="EF9C82"/>
                </a:solidFill>
                <a:latin typeface="Quattrocento" pitchFamily="34" charset="0"/>
                <a:ea typeface="Quattrocento" pitchFamily="34" charset="-122"/>
                <a:cs typeface="Quattrocento" pitchFamily="34" charset="-120"/>
              </a:rPr>
              <a:t>Projet analyse données</a:t>
            </a:r>
            <a:endParaRPr lang="en-US" sz="4400" dirty="0"/>
          </a:p>
        </p:txBody>
      </p:sp>
      <p:sp>
        <p:nvSpPr>
          <p:cNvPr id="6" name="Text 3"/>
          <p:cNvSpPr/>
          <p:nvPr/>
        </p:nvSpPr>
        <p:spPr>
          <a:xfrm>
            <a:off x="8152924" y="4910376"/>
            <a:ext cx="5639753" cy="383024"/>
          </a:xfrm>
          <a:prstGeom prst="rect">
            <a:avLst/>
          </a:prstGeom>
          <a:noFill/>
          <a:ln/>
        </p:spPr>
        <p:txBody>
          <a:bodyPr wrap="none" lIns="0" tIns="0" rIns="0" bIns="0" rtlCol="0" anchor="t"/>
          <a:lstStyle/>
          <a:p>
            <a:pPr marL="0" indent="0" algn="ctr">
              <a:lnSpc>
                <a:spcPts val="3000"/>
              </a:lnSpc>
              <a:buNone/>
            </a:pPr>
            <a:r>
              <a:rPr lang="en-US" sz="1850" b="1" dirty="0">
                <a:solidFill>
                  <a:srgbClr val="F9EEE7"/>
                </a:solidFill>
                <a:latin typeface="Quattrocento" pitchFamily="34" charset="0"/>
                <a:ea typeface="Quattrocento" pitchFamily="34" charset="-122"/>
                <a:cs typeface="Quattrocento" pitchFamily="34" charset="-120"/>
              </a:rPr>
              <a:t>Analyse des ventes</a:t>
            </a:r>
            <a:endParaRPr lang="en-US" sz="1850" dirty="0"/>
          </a:p>
        </p:txBody>
      </p:sp>
      <p:sp>
        <p:nvSpPr>
          <p:cNvPr id="7" name="Text 4"/>
          <p:cNvSpPr/>
          <p:nvPr/>
        </p:nvSpPr>
        <p:spPr>
          <a:xfrm>
            <a:off x="8152924" y="5562600"/>
            <a:ext cx="5639753" cy="383024"/>
          </a:xfrm>
          <a:prstGeom prst="rect">
            <a:avLst/>
          </a:prstGeom>
          <a:noFill/>
          <a:ln/>
        </p:spPr>
        <p:txBody>
          <a:bodyPr wrap="none" lIns="0" tIns="0" rIns="0" bIns="0" rtlCol="0" anchor="t"/>
          <a:lstStyle/>
          <a:p>
            <a:pPr marL="0" indent="0" algn="ctr">
              <a:lnSpc>
                <a:spcPts val="3000"/>
              </a:lnSpc>
              <a:buNone/>
            </a:pPr>
            <a:endParaRPr lang="en-US" sz="1850" dirty="0"/>
          </a:p>
        </p:txBody>
      </p:sp>
      <p:sp>
        <p:nvSpPr>
          <p:cNvPr id="8" name="Text 5"/>
          <p:cNvSpPr/>
          <p:nvPr/>
        </p:nvSpPr>
        <p:spPr>
          <a:xfrm>
            <a:off x="8152924" y="6454140"/>
            <a:ext cx="2714625" cy="351949"/>
          </a:xfrm>
          <a:prstGeom prst="rect">
            <a:avLst/>
          </a:prstGeom>
          <a:noFill/>
          <a:ln/>
        </p:spPr>
        <p:txBody>
          <a:bodyPr wrap="none" lIns="0" tIns="0" rIns="0" bIns="0" rtlCol="0" anchor="t"/>
          <a:lstStyle/>
          <a:p>
            <a:pPr marL="0" indent="0" algn="l">
              <a:lnSpc>
                <a:spcPts val="2750"/>
              </a:lnSpc>
              <a:buNone/>
            </a:pPr>
            <a:r>
              <a:rPr lang="en-US" sz="2200" b="1" dirty="0">
                <a:solidFill>
                  <a:srgbClr val="EF9C82"/>
                </a:solidFill>
                <a:latin typeface="Quattrocento" pitchFamily="34" charset="0"/>
                <a:ea typeface="Quattrocento" pitchFamily="34" charset="-122"/>
                <a:cs typeface="Quattrocento" pitchFamily="34" charset="-120"/>
              </a:rPr>
              <a:t>Réalisé par :</a:t>
            </a:r>
            <a:endParaRPr lang="en-US" sz="2200" dirty="0"/>
          </a:p>
        </p:txBody>
      </p:sp>
      <p:sp>
        <p:nvSpPr>
          <p:cNvPr id="9" name="Text 6"/>
          <p:cNvSpPr/>
          <p:nvPr/>
        </p:nvSpPr>
        <p:spPr>
          <a:xfrm>
            <a:off x="8152924" y="7045404"/>
            <a:ext cx="2714625" cy="383024"/>
          </a:xfrm>
          <a:prstGeom prst="rect">
            <a:avLst/>
          </a:prstGeom>
          <a:noFill/>
          <a:ln/>
        </p:spPr>
        <p:txBody>
          <a:bodyPr wrap="none" lIns="0" tIns="0" rIns="0" bIns="0" rtlCol="0" anchor="t"/>
          <a:lstStyle/>
          <a:p>
            <a:pPr marL="0" indent="0" algn="l">
              <a:lnSpc>
                <a:spcPts val="3000"/>
              </a:lnSpc>
              <a:buNone/>
            </a:pPr>
            <a:r>
              <a:rPr lang="en-US" sz="1850" b="1" dirty="0">
                <a:solidFill>
                  <a:srgbClr val="F9EEE7"/>
                </a:solidFill>
                <a:latin typeface="Quattrocento" pitchFamily="34" charset="0"/>
                <a:ea typeface="Quattrocento" pitchFamily="34" charset="-122"/>
                <a:cs typeface="Quattrocento" pitchFamily="34" charset="-120"/>
              </a:rPr>
              <a:t>Mahda Kaoutar</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658297"/>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Echantillonnage</a:t>
            </a:r>
            <a:endParaRPr lang="en-US" sz="4400" dirty="0"/>
          </a:p>
        </p:txBody>
      </p:sp>
      <p:sp>
        <p:nvSpPr>
          <p:cNvPr id="3" name="Text 1"/>
          <p:cNvSpPr/>
          <p:nvPr/>
        </p:nvSpPr>
        <p:spPr>
          <a:xfrm>
            <a:off x="837724" y="184106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On va appliquer une méthodes d’échantillonnage sur nos données de ventes.</a:t>
            </a:r>
            <a:endParaRPr lang="en-US" sz="1850" dirty="0"/>
          </a:p>
        </p:txBody>
      </p:sp>
      <p:sp>
        <p:nvSpPr>
          <p:cNvPr id="4" name="Text 2"/>
          <p:cNvSpPr/>
          <p:nvPr/>
        </p:nvSpPr>
        <p:spPr>
          <a:xfrm>
            <a:off x="837724" y="2493288"/>
            <a:ext cx="12954952" cy="383024"/>
          </a:xfrm>
          <a:prstGeom prst="rect">
            <a:avLst/>
          </a:prstGeom>
          <a:noFill/>
          <a:ln/>
        </p:spPr>
        <p:txBody>
          <a:bodyPr wrap="none" lIns="0" tIns="0" rIns="0" bIns="0" rtlCol="0" anchor="t"/>
          <a:lstStyle/>
          <a:p>
            <a:pPr marL="0" indent="0">
              <a:lnSpc>
                <a:spcPts val="3000"/>
              </a:lnSpc>
              <a:buNone/>
            </a:pPr>
            <a:r>
              <a:rPr lang="en-US" sz="1850" b="1" dirty="0">
                <a:solidFill>
                  <a:srgbClr val="F44444"/>
                </a:solidFill>
                <a:latin typeface="Quattrocento" pitchFamily="34" charset="0"/>
                <a:ea typeface="Quattrocento" pitchFamily="34" charset="-122"/>
                <a:cs typeface="Quattrocento" pitchFamily="34" charset="-120"/>
              </a:rPr>
              <a:t>Échantillonnage aléatoire simple</a:t>
            </a:r>
            <a:endParaRPr lang="en-US" sz="1850" dirty="0"/>
          </a:p>
        </p:txBody>
      </p:sp>
      <p:sp>
        <p:nvSpPr>
          <p:cNvPr id="5" name="Text 3"/>
          <p:cNvSpPr/>
          <p:nvPr/>
        </p:nvSpPr>
        <p:spPr>
          <a:xfrm>
            <a:off x="837724" y="3145512"/>
            <a:ext cx="12954952" cy="383024"/>
          </a:xfrm>
          <a:prstGeom prst="rect">
            <a:avLst/>
          </a:prstGeom>
          <a:noFill/>
          <a:ln/>
        </p:spPr>
        <p:txBody>
          <a:bodyPr wrap="none" lIns="0" tIns="0" rIns="0" bIns="0" rtlCol="0" anchor="t"/>
          <a:lstStyle/>
          <a:p>
            <a:pPr marL="0" indent="0">
              <a:lnSpc>
                <a:spcPts val="3000"/>
              </a:lnSpc>
              <a:buNone/>
            </a:pPr>
            <a:r>
              <a:rPr lang="en-US" sz="1850" b="1" dirty="0">
                <a:solidFill>
                  <a:srgbClr val="F9D933"/>
                </a:solidFill>
                <a:latin typeface="Quattrocento" pitchFamily="34" charset="0"/>
                <a:ea typeface="Quattrocento" pitchFamily="34" charset="-122"/>
                <a:cs typeface="Quattrocento" pitchFamily="34" charset="-120"/>
              </a:rPr>
              <a:t>Description</a:t>
            </a:r>
            <a:r>
              <a:rPr lang="en-US" sz="1850" dirty="0">
                <a:solidFill>
                  <a:srgbClr val="F9EEE7"/>
                </a:solidFill>
                <a:latin typeface="Quattrocento" pitchFamily="34" charset="0"/>
                <a:ea typeface="Quattrocento" pitchFamily="34" charset="-122"/>
                <a:cs typeface="Quattrocento" pitchFamily="34" charset="-120"/>
              </a:rPr>
              <a:t> : Chaque élément de la population a une probabilité égale d'être sélectionné.</a:t>
            </a:r>
            <a:endParaRPr lang="en-US" sz="1850" dirty="0"/>
          </a:p>
        </p:txBody>
      </p:sp>
      <p:sp>
        <p:nvSpPr>
          <p:cNvPr id="6" name="Text 4"/>
          <p:cNvSpPr/>
          <p:nvPr/>
        </p:nvSpPr>
        <p:spPr>
          <a:xfrm>
            <a:off x="837724" y="3797737"/>
            <a:ext cx="12954952" cy="383024"/>
          </a:xfrm>
          <a:prstGeom prst="rect">
            <a:avLst/>
          </a:prstGeom>
          <a:noFill/>
          <a:ln/>
        </p:spPr>
        <p:txBody>
          <a:bodyPr wrap="none" lIns="0" tIns="0" rIns="0" bIns="0" rtlCol="0" anchor="t"/>
          <a:lstStyle/>
          <a:p>
            <a:pPr marL="0" indent="0">
              <a:lnSpc>
                <a:spcPts val="3000"/>
              </a:lnSpc>
              <a:buNone/>
            </a:pPr>
            <a:r>
              <a:rPr lang="en-US" sz="1850" b="1" dirty="0">
                <a:solidFill>
                  <a:srgbClr val="F9D933"/>
                </a:solidFill>
                <a:latin typeface="Quattrocento" pitchFamily="34" charset="0"/>
                <a:ea typeface="Quattrocento" pitchFamily="34" charset="-122"/>
                <a:cs typeface="Quattrocento" pitchFamily="34" charset="-120"/>
              </a:rPr>
              <a:t>Avantages</a:t>
            </a:r>
            <a:r>
              <a:rPr lang="en-US" sz="1850" dirty="0">
                <a:solidFill>
                  <a:srgbClr val="F9EEE7"/>
                </a:solidFill>
                <a:latin typeface="Quattrocento" pitchFamily="34" charset="0"/>
                <a:ea typeface="Quattrocento" pitchFamily="34" charset="-122"/>
                <a:cs typeface="Quattrocento" pitchFamily="34" charset="-120"/>
              </a:rPr>
              <a:t> : Facile à mettre en œuvre ; garantit que l'échantillon est représentatif si la taille est suffisante.</a:t>
            </a:r>
            <a:endParaRPr lang="en-US" sz="1850" dirty="0"/>
          </a:p>
        </p:txBody>
      </p:sp>
      <p:sp>
        <p:nvSpPr>
          <p:cNvPr id="7" name="Text 5"/>
          <p:cNvSpPr/>
          <p:nvPr/>
        </p:nvSpPr>
        <p:spPr>
          <a:xfrm>
            <a:off x="837724" y="4449961"/>
            <a:ext cx="12954952" cy="383024"/>
          </a:xfrm>
          <a:prstGeom prst="rect">
            <a:avLst/>
          </a:prstGeom>
          <a:noFill/>
          <a:ln/>
        </p:spPr>
        <p:txBody>
          <a:bodyPr wrap="none" lIns="0" tIns="0" rIns="0" bIns="0" rtlCol="0" anchor="t"/>
          <a:lstStyle/>
          <a:p>
            <a:pPr marL="0" indent="0">
              <a:lnSpc>
                <a:spcPts val="3000"/>
              </a:lnSpc>
              <a:buNone/>
            </a:pPr>
            <a:r>
              <a:rPr lang="en-US" sz="1850" b="1" dirty="0">
                <a:solidFill>
                  <a:srgbClr val="F9D933"/>
                </a:solidFill>
                <a:latin typeface="Quattrocento" pitchFamily="34" charset="0"/>
                <a:ea typeface="Quattrocento" pitchFamily="34" charset="-122"/>
                <a:cs typeface="Quattrocento" pitchFamily="34" charset="-120"/>
              </a:rPr>
              <a:t>Inconvénients</a:t>
            </a:r>
            <a:r>
              <a:rPr lang="en-US" sz="1850" dirty="0">
                <a:solidFill>
                  <a:srgbClr val="F9EEE7"/>
                </a:solidFill>
                <a:latin typeface="Quattrocento" pitchFamily="34" charset="0"/>
                <a:ea typeface="Quattrocento" pitchFamily="34" charset="-122"/>
                <a:cs typeface="Quattrocento" pitchFamily="34" charset="-120"/>
              </a:rPr>
              <a:t> : Nécessite une liste complète de la population ; peut-être coûteux pour les grandes populations.</a:t>
            </a:r>
            <a:endParaRPr lang="en-US" sz="1850" dirty="0"/>
          </a:p>
        </p:txBody>
      </p:sp>
      <p:sp>
        <p:nvSpPr>
          <p:cNvPr id="8" name="Text 6"/>
          <p:cNvSpPr/>
          <p:nvPr/>
        </p:nvSpPr>
        <p:spPr>
          <a:xfrm>
            <a:off x="837724" y="5102185"/>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9" name="Text 7"/>
          <p:cNvSpPr/>
          <p:nvPr/>
        </p:nvSpPr>
        <p:spPr>
          <a:xfrm>
            <a:off x="837724" y="5754410"/>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L’échantillonnage aléatoire simple assure que chaque vente, indépendamment du type de produit, a une probabilité égale d’être incluse dans l’échantillon. On peut directement tirer un échantillon de chaque feuille ou des trois combinées.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8180" y="532924"/>
            <a:ext cx="4559856" cy="569952"/>
          </a:xfrm>
          <a:prstGeom prst="rect">
            <a:avLst/>
          </a:prstGeom>
          <a:noFill/>
          <a:ln/>
        </p:spPr>
        <p:txBody>
          <a:bodyPr wrap="none" lIns="0" tIns="0" rIns="0" bIns="0" rtlCol="0" anchor="t"/>
          <a:lstStyle/>
          <a:p>
            <a:pPr marL="0" indent="0">
              <a:lnSpc>
                <a:spcPts val="4450"/>
              </a:lnSpc>
              <a:buNone/>
            </a:pPr>
            <a:r>
              <a:rPr lang="en-US" sz="3550" b="1" dirty="0">
                <a:solidFill>
                  <a:srgbClr val="FFD9BE"/>
                </a:solidFill>
                <a:latin typeface="Quattrocento" pitchFamily="34" charset="0"/>
                <a:ea typeface="Quattrocento" pitchFamily="34" charset="-122"/>
                <a:cs typeface="Quattrocento" pitchFamily="34" charset="-120"/>
              </a:rPr>
              <a:t>Echantillonnage</a:t>
            </a:r>
            <a:endParaRPr lang="en-US" sz="3550" dirty="0"/>
          </a:p>
        </p:txBody>
      </p:sp>
      <p:sp>
        <p:nvSpPr>
          <p:cNvPr id="3" name="Text 1"/>
          <p:cNvSpPr/>
          <p:nvPr/>
        </p:nvSpPr>
        <p:spPr>
          <a:xfrm>
            <a:off x="678180" y="1490424"/>
            <a:ext cx="13274040" cy="1240155"/>
          </a:xfrm>
          <a:prstGeom prst="rect">
            <a:avLst/>
          </a:prstGeom>
          <a:noFill/>
          <a:ln/>
        </p:spPr>
        <p:txBody>
          <a:bodyPr wrap="square" lIns="0" tIns="0" rIns="0" bIns="0" rtlCol="0" anchor="t"/>
          <a:lstStyle/>
          <a:p>
            <a:pPr marL="0" indent="0">
              <a:lnSpc>
                <a:spcPts val="2400"/>
              </a:lnSpc>
              <a:buNone/>
            </a:pPr>
            <a:r>
              <a:rPr lang="en-US" sz="1500" dirty="0">
                <a:solidFill>
                  <a:srgbClr val="F9EEE7"/>
                </a:solidFill>
                <a:latin typeface="Quattrocento" pitchFamily="34" charset="0"/>
                <a:ea typeface="Quattrocento" pitchFamily="34" charset="-122"/>
                <a:cs typeface="Quattrocento" pitchFamily="34" charset="-120"/>
              </a:rPr>
              <a:t>Le code extrait des échantillons aléatoires représentant 60% des données pour chaque catégorie (pantalons, robes et pulls) à partir d'un fichier Excel. Cette méthode permet de travailler sur un sous-ensemble représentatif des données, facilitant ainsi des analyses plus rapides et ciblées. La taille de l'échantillon a été choisie en raison de la taille relativement petite des données disponibles. En sélectionnant 60%, on obtient un échantillon suffisamment important pour réaliser des analyses significatives tout en simplifiant les calculs.</a:t>
            </a:r>
            <a:endParaRPr lang="en-US" sz="1500" dirty="0"/>
          </a:p>
        </p:txBody>
      </p:sp>
      <p:pic>
        <p:nvPicPr>
          <p:cNvPr id="4" name="Image 0" descr="preencoded.png"/>
          <p:cNvPicPr>
            <a:picLocks noChangeAspect="1"/>
          </p:cNvPicPr>
          <p:nvPr/>
        </p:nvPicPr>
        <p:blipFill>
          <a:blip r:embed="rId3"/>
          <a:stretch>
            <a:fillRect/>
          </a:stretch>
        </p:blipFill>
        <p:spPr>
          <a:xfrm>
            <a:off x="3485317" y="2948583"/>
            <a:ext cx="7659648" cy="4658320"/>
          </a:xfrm>
          <a:prstGeom prst="rect">
            <a:avLst/>
          </a:prstGeom>
        </p:spPr>
      </p:pic>
      <p:sp>
        <p:nvSpPr>
          <p:cNvPr id="5" name="Text 2"/>
          <p:cNvSpPr/>
          <p:nvPr/>
        </p:nvSpPr>
        <p:spPr>
          <a:xfrm>
            <a:off x="678180" y="7824907"/>
            <a:ext cx="13274040" cy="310039"/>
          </a:xfrm>
          <a:prstGeom prst="rect">
            <a:avLst/>
          </a:prstGeom>
          <a:noFill/>
          <a:ln/>
        </p:spPr>
        <p:txBody>
          <a:bodyPr wrap="none" lIns="0" tIns="0" rIns="0" bIns="0" rtlCol="0" anchor="t"/>
          <a:lstStyle/>
          <a:p>
            <a:pPr marL="0" indent="0">
              <a:lnSpc>
                <a:spcPts val="2400"/>
              </a:lnSpc>
              <a:buNone/>
            </a:pPr>
            <a:r>
              <a:rPr lang="en-US" sz="1500" dirty="0">
                <a:solidFill>
                  <a:srgbClr val="F9EEE7"/>
                </a:solidFill>
                <a:latin typeface="Quattrocento" pitchFamily="34" charset="0"/>
                <a:ea typeface="Quattrocento" pitchFamily="34" charset="-122"/>
                <a:cs typeface="Quattrocento" pitchFamily="34" charset="-120"/>
              </a:rPr>
              <a:t>Le résultat du code:</a:t>
            </a:r>
            <a:endParaRPr lang="en-US" sz="1500" dirty="0"/>
          </a:p>
        </p:txBody>
      </p:sp>
      <p:pic>
        <p:nvPicPr>
          <p:cNvPr id="6" name="Image 1" descr="preencoded.png"/>
          <p:cNvPicPr>
            <a:picLocks noChangeAspect="1"/>
          </p:cNvPicPr>
          <p:nvPr/>
        </p:nvPicPr>
        <p:blipFill>
          <a:blip r:embed="rId4"/>
          <a:stretch>
            <a:fillRect/>
          </a:stretch>
        </p:blipFill>
        <p:spPr>
          <a:xfrm>
            <a:off x="4275058" y="8352949"/>
            <a:ext cx="6080284" cy="1562457"/>
          </a:xfrm>
          <a:prstGeom prst="rect">
            <a:avLst/>
          </a:prstGeom>
        </p:spPr>
      </p:pic>
      <p:sp>
        <p:nvSpPr>
          <p:cNvPr id="7" name="Text 3"/>
          <p:cNvSpPr/>
          <p:nvPr/>
        </p:nvSpPr>
        <p:spPr>
          <a:xfrm>
            <a:off x="678180" y="10133409"/>
            <a:ext cx="13274040" cy="310039"/>
          </a:xfrm>
          <a:prstGeom prst="rect">
            <a:avLst/>
          </a:prstGeom>
          <a:noFill/>
          <a:ln/>
        </p:spPr>
        <p:txBody>
          <a:bodyPr wrap="none" lIns="0" tIns="0" rIns="0" bIns="0" rtlCol="0" anchor="t"/>
          <a:lstStyle/>
          <a:p>
            <a:pPr marL="0" indent="0">
              <a:lnSpc>
                <a:spcPts val="2400"/>
              </a:lnSpc>
              <a:buNone/>
            </a:pP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3—Suppression des doublons</a:t>
            </a:r>
            <a:endParaRPr lang="en-US" sz="4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10897" y="401479"/>
            <a:ext cx="4163258" cy="429339"/>
          </a:xfrm>
          <a:prstGeom prst="rect">
            <a:avLst/>
          </a:prstGeom>
          <a:noFill/>
          <a:ln/>
        </p:spPr>
        <p:txBody>
          <a:bodyPr wrap="none" lIns="0" tIns="0" rIns="0" bIns="0" rtlCol="0" anchor="t"/>
          <a:lstStyle/>
          <a:p>
            <a:pPr marL="0" indent="0">
              <a:lnSpc>
                <a:spcPts val="3350"/>
              </a:lnSpc>
              <a:buNone/>
            </a:pPr>
            <a:r>
              <a:rPr lang="en-US" sz="2700" b="1" dirty="0">
                <a:solidFill>
                  <a:srgbClr val="FFD9BE"/>
                </a:solidFill>
                <a:latin typeface="Quattrocento" pitchFamily="34" charset="0"/>
                <a:ea typeface="Quattrocento" pitchFamily="34" charset="-122"/>
                <a:cs typeface="Quattrocento" pitchFamily="34" charset="-120"/>
              </a:rPr>
              <a:t>Suppression des doublons</a:t>
            </a:r>
            <a:endParaRPr lang="en-US" sz="2700" dirty="0"/>
          </a:p>
        </p:txBody>
      </p:sp>
      <p:sp>
        <p:nvSpPr>
          <p:cNvPr id="3" name="Text 1"/>
          <p:cNvSpPr/>
          <p:nvPr/>
        </p:nvSpPr>
        <p:spPr>
          <a:xfrm>
            <a:off x="510897" y="1122759"/>
            <a:ext cx="13608606" cy="700445"/>
          </a:xfrm>
          <a:prstGeom prst="rect">
            <a:avLst/>
          </a:prstGeom>
          <a:noFill/>
          <a:ln/>
        </p:spPr>
        <p:txBody>
          <a:bodyPr wrap="square" lIns="0" tIns="0" rIns="0" bIns="0" rtlCol="0" anchor="t"/>
          <a:lstStyle/>
          <a:p>
            <a:pPr marL="0" indent="0">
              <a:lnSpc>
                <a:spcPts val="1800"/>
              </a:lnSpc>
              <a:buNone/>
            </a:pPr>
            <a:r>
              <a:rPr lang="en-US" sz="1100" dirty="0">
                <a:solidFill>
                  <a:srgbClr val="F9EEE7"/>
                </a:solidFill>
                <a:latin typeface="Quattrocento" pitchFamily="34" charset="0"/>
                <a:ea typeface="Quattrocento" pitchFamily="34" charset="-122"/>
                <a:cs typeface="Quattrocento" pitchFamily="34" charset="-120"/>
              </a:rPr>
              <a:t>La suppression des doublons après l'échantillonnage est cruciale pour garantir la fiabilité des données. Elle évite les biais liés à la présence de données identiques dans l'échantillon, assurant ainsi que les résultats de l'analyse reflètent fidèlement la population d'origine. En plus de garantir l'intégrité des données, la suppression des doublons améliore l'efficacité des algorithmes et optimise l'utilisation de l'espace de stockage.</a:t>
            </a:r>
            <a:endParaRPr lang="en-US" sz="1100" dirty="0"/>
          </a:p>
        </p:txBody>
      </p:sp>
      <p:pic>
        <p:nvPicPr>
          <p:cNvPr id="4" name="Image 0" descr="preencoded.png"/>
          <p:cNvPicPr>
            <a:picLocks noChangeAspect="1"/>
          </p:cNvPicPr>
          <p:nvPr/>
        </p:nvPicPr>
        <p:blipFill>
          <a:blip r:embed="rId3"/>
          <a:stretch>
            <a:fillRect/>
          </a:stretch>
        </p:blipFill>
        <p:spPr>
          <a:xfrm>
            <a:off x="3165277" y="1987391"/>
            <a:ext cx="8299728" cy="3742015"/>
          </a:xfrm>
          <a:prstGeom prst="rect">
            <a:avLst/>
          </a:prstGeom>
        </p:spPr>
      </p:pic>
      <p:sp>
        <p:nvSpPr>
          <p:cNvPr id="5" name="Text 2"/>
          <p:cNvSpPr/>
          <p:nvPr/>
        </p:nvSpPr>
        <p:spPr>
          <a:xfrm>
            <a:off x="510897" y="5893594"/>
            <a:ext cx="13608606" cy="233482"/>
          </a:xfrm>
          <a:prstGeom prst="rect">
            <a:avLst/>
          </a:prstGeom>
          <a:noFill/>
          <a:ln/>
        </p:spPr>
        <p:txBody>
          <a:bodyPr wrap="none" lIns="0" tIns="0" rIns="0" bIns="0" rtlCol="0" anchor="t"/>
          <a:lstStyle/>
          <a:p>
            <a:pPr marL="0" indent="0">
              <a:lnSpc>
                <a:spcPts val="1800"/>
              </a:lnSpc>
              <a:buNone/>
            </a:pPr>
            <a:r>
              <a:rPr lang="en-US" sz="1100" dirty="0">
                <a:solidFill>
                  <a:srgbClr val="F9EEE7"/>
                </a:solidFill>
                <a:latin typeface="Quattrocento" pitchFamily="34" charset="0"/>
                <a:ea typeface="Quattrocento" pitchFamily="34" charset="-122"/>
                <a:cs typeface="Quattrocento" pitchFamily="34" charset="-120"/>
              </a:rPr>
              <a:t>Le résultat du code:</a:t>
            </a:r>
            <a:endParaRPr lang="en-US" sz="1100" dirty="0"/>
          </a:p>
        </p:txBody>
      </p:sp>
      <p:pic>
        <p:nvPicPr>
          <p:cNvPr id="6" name="Image 1" descr="preencoded.png"/>
          <p:cNvPicPr>
            <a:picLocks noChangeAspect="1"/>
          </p:cNvPicPr>
          <p:nvPr/>
        </p:nvPicPr>
        <p:blipFill>
          <a:blip r:embed="rId4"/>
          <a:stretch>
            <a:fillRect/>
          </a:stretch>
        </p:blipFill>
        <p:spPr>
          <a:xfrm>
            <a:off x="3926086" y="6291263"/>
            <a:ext cx="6778109" cy="3509248"/>
          </a:xfrm>
          <a:prstGeom prst="rect">
            <a:avLst/>
          </a:prstGeom>
        </p:spPr>
      </p:pic>
      <p:sp>
        <p:nvSpPr>
          <p:cNvPr id="7" name="Text 3"/>
          <p:cNvSpPr/>
          <p:nvPr/>
        </p:nvSpPr>
        <p:spPr>
          <a:xfrm>
            <a:off x="510897" y="9964698"/>
            <a:ext cx="13608606" cy="233482"/>
          </a:xfrm>
          <a:prstGeom prst="rect">
            <a:avLst/>
          </a:prstGeom>
          <a:noFill/>
          <a:ln/>
        </p:spPr>
        <p:txBody>
          <a:bodyPr wrap="none" lIns="0" tIns="0" rIns="0" bIns="0" rtlCol="0" anchor="t"/>
          <a:lstStyle/>
          <a:p>
            <a:pPr marL="0" indent="0">
              <a:lnSpc>
                <a:spcPts val="1800"/>
              </a:lnSpc>
              <a:buNone/>
            </a:pPr>
            <a:endParaRPr lang="en-US" sz="1100" dirty="0"/>
          </a:p>
        </p:txBody>
      </p:sp>
      <p:sp>
        <p:nvSpPr>
          <p:cNvPr id="8" name="Text 4"/>
          <p:cNvSpPr/>
          <p:nvPr/>
        </p:nvSpPr>
        <p:spPr>
          <a:xfrm>
            <a:off x="510897" y="10417135"/>
            <a:ext cx="1717596" cy="214670"/>
          </a:xfrm>
          <a:prstGeom prst="rect">
            <a:avLst/>
          </a:prstGeom>
          <a:noFill/>
          <a:ln/>
        </p:spPr>
        <p:txBody>
          <a:bodyPr wrap="none" lIns="0" tIns="0" rIns="0" bIns="0" rtlCol="0" anchor="t"/>
          <a:lstStyle/>
          <a:p>
            <a:pPr marL="0" indent="0">
              <a:lnSpc>
                <a:spcPts val="1650"/>
              </a:lnSpc>
              <a:buNone/>
            </a:pP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658297"/>
            <a:ext cx="6825615"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Suppression des doublons</a:t>
            </a:r>
            <a:endParaRPr lang="en-US" sz="4400" dirty="0"/>
          </a:p>
        </p:txBody>
      </p:sp>
      <p:sp>
        <p:nvSpPr>
          <p:cNvPr id="3" name="Text 1"/>
          <p:cNvSpPr/>
          <p:nvPr/>
        </p:nvSpPr>
        <p:spPr>
          <a:xfrm>
            <a:off x="837724" y="184106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Le résultat du code:</a:t>
            </a:r>
            <a:endParaRPr lang="en-US" sz="1850" dirty="0"/>
          </a:p>
        </p:txBody>
      </p:sp>
      <p:sp>
        <p:nvSpPr>
          <p:cNvPr id="4" name="Text 2"/>
          <p:cNvSpPr/>
          <p:nvPr/>
        </p:nvSpPr>
        <p:spPr>
          <a:xfrm>
            <a:off x="837724" y="2493288"/>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Les résultats montrent que les doublons ont été correctement gérés, aucun doublon n'ayant été détecté dans les datasets des pantalons, robes et pulls.</a:t>
            </a:r>
            <a:endParaRPr lang="en-US" sz="1850" dirty="0"/>
          </a:p>
        </p:txBody>
      </p:sp>
      <p:pic>
        <p:nvPicPr>
          <p:cNvPr id="5" name="Image 0" descr="preencoded.png"/>
          <p:cNvPicPr>
            <a:picLocks noChangeAspect="1"/>
          </p:cNvPicPr>
          <p:nvPr/>
        </p:nvPicPr>
        <p:blipFill>
          <a:blip r:embed="rId3"/>
          <a:stretch>
            <a:fillRect/>
          </a:stretch>
        </p:blipFill>
        <p:spPr>
          <a:xfrm>
            <a:off x="1758315" y="3528536"/>
            <a:ext cx="11113770" cy="57540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4—Gestion des valeurs manquantes</a:t>
            </a:r>
            <a:endParaRPr lang="en-US" sz="4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29151" y="651510"/>
            <a:ext cx="8300918" cy="696754"/>
          </a:xfrm>
          <a:prstGeom prst="rect">
            <a:avLst/>
          </a:prstGeom>
          <a:noFill/>
          <a:ln/>
        </p:spPr>
        <p:txBody>
          <a:bodyPr wrap="none" lIns="0" tIns="0" rIns="0" bIns="0" rtlCol="0" anchor="t"/>
          <a:lstStyle/>
          <a:p>
            <a:pPr marL="0" indent="0">
              <a:lnSpc>
                <a:spcPts val="5450"/>
              </a:lnSpc>
              <a:buNone/>
            </a:pPr>
            <a:r>
              <a:rPr lang="en-US" sz="4350" b="1" dirty="0">
                <a:solidFill>
                  <a:srgbClr val="FFD9BE"/>
                </a:solidFill>
                <a:latin typeface="Quattrocento" pitchFamily="34" charset="0"/>
                <a:ea typeface="Quattrocento" pitchFamily="34" charset="-122"/>
                <a:cs typeface="Quattrocento" pitchFamily="34" charset="-120"/>
              </a:rPr>
              <a:t>Gestion des valeurs manquantes</a:t>
            </a:r>
            <a:endParaRPr lang="en-US" sz="4350" dirty="0"/>
          </a:p>
        </p:txBody>
      </p:sp>
      <p:sp>
        <p:nvSpPr>
          <p:cNvPr id="3" name="Text 1"/>
          <p:cNvSpPr/>
          <p:nvPr/>
        </p:nvSpPr>
        <p:spPr>
          <a:xfrm>
            <a:off x="829151" y="1822013"/>
            <a:ext cx="12972098" cy="758190"/>
          </a:xfrm>
          <a:prstGeom prst="rect">
            <a:avLst/>
          </a:prstGeom>
          <a:noFill/>
          <a:ln/>
        </p:spPr>
        <p:txBody>
          <a:bodyPr wrap="square" lIns="0" tIns="0" rIns="0" bIns="0" rtlCol="0" anchor="t"/>
          <a:lstStyle/>
          <a:p>
            <a:pPr marL="0" indent="0">
              <a:lnSpc>
                <a:spcPts val="2950"/>
              </a:lnSpc>
              <a:buNone/>
            </a:pPr>
            <a:r>
              <a:rPr lang="en-US" sz="1850" dirty="0">
                <a:solidFill>
                  <a:srgbClr val="F9EEE7"/>
                </a:solidFill>
                <a:latin typeface="Quattrocento" pitchFamily="34" charset="0"/>
                <a:ea typeface="Quattrocento" pitchFamily="34" charset="-122"/>
                <a:cs typeface="Quattrocento" pitchFamily="34" charset="-120"/>
              </a:rPr>
              <a:t>Après avoir supprimé les doublons pour garantir l'unicité des enregistrements, l'étape suivante consiste à gérer les éventuelles valeurs manquantes.</a:t>
            </a:r>
            <a:endParaRPr lang="en-US" sz="1850" dirty="0"/>
          </a:p>
        </p:txBody>
      </p:sp>
      <p:sp>
        <p:nvSpPr>
          <p:cNvPr id="4" name="Text 2"/>
          <p:cNvSpPr/>
          <p:nvPr/>
        </p:nvSpPr>
        <p:spPr>
          <a:xfrm>
            <a:off x="829151" y="2846665"/>
            <a:ext cx="12972098" cy="1516380"/>
          </a:xfrm>
          <a:prstGeom prst="rect">
            <a:avLst/>
          </a:prstGeom>
          <a:noFill/>
          <a:ln/>
        </p:spPr>
        <p:txBody>
          <a:bodyPr wrap="square" lIns="0" tIns="0" rIns="0" bIns="0" rtlCol="0" anchor="t"/>
          <a:lstStyle/>
          <a:p>
            <a:pPr marL="0" indent="0">
              <a:lnSpc>
                <a:spcPts val="2950"/>
              </a:lnSpc>
              <a:buNone/>
            </a:pPr>
            <a:r>
              <a:rPr lang="en-US" sz="1850" dirty="0">
                <a:solidFill>
                  <a:srgbClr val="F9EEE7"/>
                </a:solidFill>
                <a:latin typeface="Quattrocento" pitchFamily="34" charset="0"/>
                <a:ea typeface="Quattrocento" pitchFamily="34" charset="-122"/>
                <a:cs typeface="Quattrocento" pitchFamily="34" charset="-120"/>
              </a:rPr>
              <a:t> L'imputation par la moyenne est choisie comme méthode, car elle permet de remplacer les valeurs manquantes par une estimation simple et cohérente, tout en préservant la distribution statistique des données numériques. Cette approche évite la perte d'informations due à une suppression des lignes incomplètes et garantit que les données restent exploitables pour les analyses ou l'entraînement des modèles</a:t>
            </a:r>
            <a:endParaRPr lang="en-US" sz="1850" dirty="0"/>
          </a:p>
        </p:txBody>
      </p:sp>
      <p:pic>
        <p:nvPicPr>
          <p:cNvPr id="5" name="Image 0" descr="preencoded.png"/>
          <p:cNvPicPr>
            <a:picLocks noChangeAspect="1"/>
          </p:cNvPicPr>
          <p:nvPr/>
        </p:nvPicPr>
        <p:blipFill>
          <a:blip r:embed="rId3"/>
          <a:stretch>
            <a:fillRect/>
          </a:stretch>
        </p:blipFill>
        <p:spPr>
          <a:xfrm>
            <a:off x="3255407" y="4629507"/>
            <a:ext cx="8119467" cy="56947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70548" y="448270"/>
            <a:ext cx="5711904" cy="479465"/>
          </a:xfrm>
          <a:prstGeom prst="rect">
            <a:avLst/>
          </a:prstGeom>
          <a:noFill/>
          <a:ln/>
        </p:spPr>
        <p:txBody>
          <a:bodyPr wrap="none" lIns="0" tIns="0" rIns="0" bIns="0" rtlCol="0" anchor="t"/>
          <a:lstStyle/>
          <a:p>
            <a:pPr marL="0" indent="0">
              <a:lnSpc>
                <a:spcPts val="3750"/>
              </a:lnSpc>
              <a:buNone/>
            </a:pPr>
            <a:r>
              <a:rPr lang="en-US" sz="3000" b="1" dirty="0">
                <a:solidFill>
                  <a:srgbClr val="FFD9BE"/>
                </a:solidFill>
                <a:latin typeface="Quattrocento" pitchFamily="34" charset="0"/>
                <a:ea typeface="Quattrocento" pitchFamily="34" charset="-122"/>
                <a:cs typeface="Quattrocento" pitchFamily="34" charset="-120"/>
              </a:rPr>
              <a:t>Gestion des valeurs manquantes</a:t>
            </a:r>
            <a:endParaRPr lang="en-US" sz="3000" dirty="0"/>
          </a:p>
        </p:txBody>
      </p:sp>
      <p:sp>
        <p:nvSpPr>
          <p:cNvPr id="3" name="Text 1"/>
          <p:cNvSpPr/>
          <p:nvPr/>
        </p:nvSpPr>
        <p:spPr>
          <a:xfrm>
            <a:off x="570548" y="1253728"/>
            <a:ext cx="13489305" cy="260747"/>
          </a:xfrm>
          <a:prstGeom prst="rect">
            <a:avLst/>
          </a:prstGeom>
          <a:noFill/>
          <a:ln/>
        </p:spPr>
        <p:txBody>
          <a:bodyPr wrap="non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Le résultat du code: </a:t>
            </a:r>
            <a:endParaRPr lang="en-US" sz="1250" dirty="0"/>
          </a:p>
        </p:txBody>
      </p:sp>
      <p:pic>
        <p:nvPicPr>
          <p:cNvPr id="4" name="Image 0" descr="preencoded.png"/>
          <p:cNvPicPr>
            <a:picLocks noChangeAspect="1"/>
          </p:cNvPicPr>
          <p:nvPr/>
        </p:nvPicPr>
        <p:blipFill>
          <a:blip r:embed="rId3"/>
          <a:stretch>
            <a:fillRect/>
          </a:stretch>
        </p:blipFill>
        <p:spPr>
          <a:xfrm>
            <a:off x="2721769" y="1697831"/>
            <a:ext cx="9186863" cy="3854053"/>
          </a:xfrm>
          <a:prstGeom prst="rect">
            <a:avLst/>
          </a:prstGeom>
        </p:spPr>
      </p:pic>
      <p:pic>
        <p:nvPicPr>
          <p:cNvPr id="5" name="Image 1" descr="preencoded.png"/>
          <p:cNvPicPr>
            <a:picLocks noChangeAspect="1"/>
          </p:cNvPicPr>
          <p:nvPr/>
        </p:nvPicPr>
        <p:blipFill>
          <a:blip r:embed="rId4"/>
          <a:stretch>
            <a:fillRect/>
          </a:stretch>
        </p:blipFill>
        <p:spPr>
          <a:xfrm>
            <a:off x="2721769" y="5735241"/>
            <a:ext cx="9186863" cy="4198263"/>
          </a:xfrm>
          <a:prstGeom prst="rect">
            <a:avLst/>
          </a:prstGeom>
        </p:spPr>
      </p:pic>
      <p:sp>
        <p:nvSpPr>
          <p:cNvPr id="6" name="Text 2"/>
          <p:cNvSpPr/>
          <p:nvPr/>
        </p:nvSpPr>
        <p:spPr>
          <a:xfrm>
            <a:off x="570548" y="10116860"/>
            <a:ext cx="13489305" cy="521494"/>
          </a:xfrm>
          <a:prstGeom prst="rect">
            <a:avLst/>
          </a:prstGeom>
          <a:noFill/>
          <a:ln/>
        </p:spPr>
        <p:txBody>
          <a:bodyPr wrap="square" lIns="0" tIns="0" rIns="0" bIns="0" rtlCol="0" anchor="t"/>
          <a:lstStyle/>
          <a:p>
            <a:pPr marL="0" indent="0">
              <a:lnSpc>
                <a:spcPts val="2050"/>
              </a:lnSpc>
              <a:buNone/>
            </a:pPr>
            <a:r>
              <a:rPr lang="en-US" sz="1250" dirty="0">
                <a:solidFill>
                  <a:srgbClr val="F9EEE7"/>
                </a:solidFill>
                <a:latin typeface="Quattrocento" pitchFamily="34" charset="0"/>
                <a:ea typeface="Quattrocento" pitchFamily="34" charset="-122"/>
                <a:cs typeface="Quattrocento" pitchFamily="34" charset="-120"/>
              </a:rPr>
              <a:t>Étant donné que le dataset ne contenait aucune valeur manquante dans les colonnes numériques, l'application de l'imputation par la moyenne n'a eu aucun impact. Les données sont donc restées inchangées.</a:t>
            </a:r>
            <a:endParaRPr lang="en-US" sz="12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5—Détection des valeurs aberrantes</a:t>
            </a:r>
            <a:endParaRPr lang="en-US" sz="4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658297"/>
            <a:ext cx="8454271"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Détection des valeurs aberrantes</a:t>
            </a:r>
            <a:endParaRPr lang="en-US" sz="4400" dirty="0"/>
          </a:p>
        </p:txBody>
      </p:sp>
      <p:sp>
        <p:nvSpPr>
          <p:cNvPr id="3" name="Text 1"/>
          <p:cNvSpPr/>
          <p:nvPr/>
        </p:nvSpPr>
        <p:spPr>
          <a:xfrm>
            <a:off x="837724" y="1841063"/>
            <a:ext cx="12954952"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Après la gestion des valeurs manquantes, l'étape suivante consiste à détecter et analyser les valeurs aberrantes présentes dans les données. Ces valeurs, souvent situées en dehors de la plage normale des observations, peuvent fausser les analyses statistiques ou les modèles prédictifs. Pour ce faire, nous combinons une visualisation avec des boîtes à moustaches pour une détection visuelle des anomalies et la méthode de l'Intervalle Interquartile (IQR) pour une identification quantitative. Cette approche nous permettra d'évaluer l'étendue des valeurs extrêmes et de décider des actions correctives nécessaires.</a:t>
            </a:r>
            <a:endParaRPr lang="en-US" sz="1850" dirty="0"/>
          </a:p>
        </p:txBody>
      </p:sp>
      <p:pic>
        <p:nvPicPr>
          <p:cNvPr id="4" name="Image 0" descr="preencoded.png"/>
          <p:cNvPicPr>
            <a:picLocks noChangeAspect="1"/>
          </p:cNvPicPr>
          <p:nvPr/>
        </p:nvPicPr>
        <p:blipFill>
          <a:blip r:embed="rId3"/>
          <a:stretch>
            <a:fillRect/>
          </a:stretch>
        </p:blipFill>
        <p:spPr>
          <a:xfrm>
            <a:off x="2241113" y="4408408"/>
            <a:ext cx="10148173" cy="57540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96064"/>
          </a:xfrm>
          <a:prstGeom prst="rect">
            <a:avLst/>
          </a:prstGeom>
        </p:spPr>
      </p:pic>
      <p:sp>
        <p:nvSpPr>
          <p:cNvPr id="3" name="Text 0"/>
          <p:cNvSpPr/>
          <p:nvPr/>
        </p:nvSpPr>
        <p:spPr>
          <a:xfrm>
            <a:off x="782836" y="3575804"/>
            <a:ext cx="7553444" cy="657939"/>
          </a:xfrm>
          <a:prstGeom prst="rect">
            <a:avLst/>
          </a:prstGeom>
          <a:noFill/>
          <a:ln/>
        </p:spPr>
        <p:txBody>
          <a:bodyPr wrap="none" lIns="0" tIns="0" rIns="0" bIns="0" rtlCol="0" anchor="t"/>
          <a:lstStyle/>
          <a:p>
            <a:pPr marL="0" indent="0">
              <a:lnSpc>
                <a:spcPts val="5150"/>
              </a:lnSpc>
              <a:buNone/>
            </a:pPr>
            <a:r>
              <a:rPr lang="en-US" sz="4100" dirty="0">
                <a:solidFill>
                  <a:srgbClr val="FFD9BE"/>
                </a:solidFill>
                <a:latin typeface="Quattrocento" pitchFamily="34" charset="0"/>
                <a:ea typeface="Quattrocento" pitchFamily="34" charset="-122"/>
                <a:cs typeface="Quattrocento" pitchFamily="34" charset="-120"/>
              </a:rPr>
              <a:t>Objectifs de l'analyse des ventes</a:t>
            </a:r>
            <a:endParaRPr lang="en-US" sz="4100" dirty="0"/>
          </a:p>
        </p:txBody>
      </p:sp>
      <p:sp>
        <p:nvSpPr>
          <p:cNvPr id="4" name="Text 1"/>
          <p:cNvSpPr/>
          <p:nvPr/>
        </p:nvSpPr>
        <p:spPr>
          <a:xfrm>
            <a:off x="782836" y="4569262"/>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Optimiser les performances commerciales :</a:t>
            </a:r>
            <a:r>
              <a:rPr lang="en-US" sz="2050" dirty="0">
                <a:solidFill>
                  <a:srgbClr val="FFD9BE"/>
                </a:solidFill>
                <a:latin typeface="Quattrocento" pitchFamily="34" charset="0"/>
                <a:ea typeface="Quattrocento" pitchFamily="34" charset="-122"/>
                <a:cs typeface="Quattrocento" pitchFamily="34" charset="-120"/>
              </a:rPr>
              <a:t> Déceler les tendances, les modèles récurrents et les opportunités afin d’accroître les ventes et d’améliorer l’efficacité opérationnelle.</a:t>
            </a:r>
            <a:endParaRPr lang="en-US" sz="2050" dirty="0"/>
          </a:p>
        </p:txBody>
      </p:sp>
      <p:sp>
        <p:nvSpPr>
          <p:cNvPr id="5" name="Text 2"/>
          <p:cNvSpPr/>
          <p:nvPr/>
        </p:nvSpPr>
        <p:spPr>
          <a:xfrm>
            <a:off x="782836" y="5562481"/>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Anticiper les ventes à venir :</a:t>
            </a:r>
            <a:r>
              <a:rPr lang="en-US" sz="2050" dirty="0">
                <a:solidFill>
                  <a:srgbClr val="FFD9BE"/>
                </a:solidFill>
                <a:latin typeface="Quattrocento" pitchFamily="34" charset="0"/>
                <a:ea typeface="Quattrocento" pitchFamily="34" charset="-122"/>
                <a:cs typeface="Quattrocento" pitchFamily="34" charset="-120"/>
              </a:rPr>
              <a:t> Prédire les volumes de ventes futurs en se basant sur des données et des tendances historiques pour mieux planifier les stocks et les ressources.</a:t>
            </a:r>
            <a:endParaRPr lang="en-US" sz="2050" dirty="0"/>
          </a:p>
        </p:txBody>
      </p:sp>
      <p:sp>
        <p:nvSpPr>
          <p:cNvPr id="6" name="Text 3"/>
          <p:cNvSpPr/>
          <p:nvPr/>
        </p:nvSpPr>
        <p:spPr>
          <a:xfrm>
            <a:off x="782836" y="6555700"/>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Déterminer les facteurs influents :</a:t>
            </a:r>
            <a:r>
              <a:rPr lang="en-US" sz="2050" dirty="0">
                <a:solidFill>
                  <a:srgbClr val="FFD9BE"/>
                </a:solidFill>
                <a:latin typeface="Quattrocento" pitchFamily="34" charset="0"/>
                <a:ea typeface="Quattrocento" pitchFamily="34" charset="-122"/>
                <a:cs typeface="Quattrocento" pitchFamily="34" charset="-120"/>
              </a:rPr>
              <a:t> Identifier les éléments clés (tels que les caractéristiques des produits, les conditions du marché ou les campagnes promotionnelles) qui impactent les résultats des ventes.</a:t>
            </a:r>
            <a:endParaRPr lang="en-US" sz="2050" dirty="0"/>
          </a:p>
        </p:txBody>
      </p:sp>
      <p:sp>
        <p:nvSpPr>
          <p:cNvPr id="7" name="Text 4"/>
          <p:cNvSpPr/>
          <p:nvPr/>
        </p:nvSpPr>
        <p:spPr>
          <a:xfrm>
            <a:off x="782836" y="7548920"/>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Faciliter la prise de décisions stratégiques</a:t>
            </a:r>
            <a:r>
              <a:rPr lang="en-US" sz="2050" dirty="0">
                <a:solidFill>
                  <a:srgbClr val="FFD9BE"/>
                </a:solidFill>
                <a:latin typeface="Quattrocento" pitchFamily="34" charset="0"/>
                <a:ea typeface="Quattrocento" pitchFamily="34" charset="-122"/>
                <a:cs typeface="Quattrocento" pitchFamily="34" charset="-120"/>
              </a:rPr>
              <a:t> : Fournir des analyses précises pour orienter les choix en matière de tarification, de marketing et de gestion des stocks.</a:t>
            </a:r>
            <a:endParaRPr lang="en-US" sz="2050" dirty="0"/>
          </a:p>
        </p:txBody>
      </p:sp>
      <p:sp>
        <p:nvSpPr>
          <p:cNvPr id="8" name="Text 5"/>
          <p:cNvSpPr/>
          <p:nvPr/>
        </p:nvSpPr>
        <p:spPr>
          <a:xfrm>
            <a:off x="782836" y="8542139"/>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Augmenter la rentabilité</a:t>
            </a:r>
            <a:r>
              <a:rPr lang="en-US" sz="2050" dirty="0">
                <a:solidFill>
                  <a:srgbClr val="FFD9BE"/>
                </a:solidFill>
                <a:latin typeface="Quattrocento" pitchFamily="34" charset="0"/>
                <a:ea typeface="Quattrocento" pitchFamily="34" charset="-122"/>
                <a:cs typeface="Quattrocento" pitchFamily="34" charset="-120"/>
              </a:rPr>
              <a:t> : Développer des stratégies de vente optimales en mettant l’accent sur les produits ou segments de clientèle les plus profitables.</a:t>
            </a:r>
            <a:endParaRPr lang="en-US" sz="2050" dirty="0"/>
          </a:p>
        </p:txBody>
      </p:sp>
      <p:sp>
        <p:nvSpPr>
          <p:cNvPr id="9" name="Text 6"/>
          <p:cNvSpPr/>
          <p:nvPr/>
        </p:nvSpPr>
        <p:spPr>
          <a:xfrm>
            <a:off x="782836" y="9535358"/>
            <a:ext cx="13064728" cy="657701"/>
          </a:xfrm>
          <a:prstGeom prst="rect">
            <a:avLst/>
          </a:prstGeom>
          <a:noFill/>
          <a:ln/>
        </p:spPr>
        <p:txBody>
          <a:bodyPr wrap="squar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Atteindre les objectifs commerciaux</a:t>
            </a:r>
            <a:r>
              <a:rPr lang="en-US" sz="2050" dirty="0">
                <a:solidFill>
                  <a:srgbClr val="FFD9BE"/>
                </a:solidFill>
                <a:latin typeface="Quattrocento" pitchFamily="34" charset="0"/>
                <a:ea typeface="Quattrocento" pitchFamily="34" charset="-122"/>
                <a:cs typeface="Quattrocento" pitchFamily="34" charset="-120"/>
              </a:rPr>
              <a:t> : Suivre et ajuster les stratégies de vente afin de garantir l’atteinte des cibles fixées par l’entreprise.</a:t>
            </a:r>
            <a:endParaRPr lang="en-US" sz="2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52224" y="512445"/>
            <a:ext cx="6581180" cy="548045"/>
          </a:xfrm>
          <a:prstGeom prst="rect">
            <a:avLst/>
          </a:prstGeom>
          <a:noFill/>
          <a:ln/>
        </p:spPr>
        <p:txBody>
          <a:bodyPr wrap="none" lIns="0" tIns="0" rIns="0" bIns="0" rtlCol="0" anchor="t"/>
          <a:lstStyle/>
          <a:p>
            <a:pPr marL="0" indent="0">
              <a:lnSpc>
                <a:spcPts val="4300"/>
              </a:lnSpc>
              <a:buNone/>
            </a:pPr>
            <a:r>
              <a:rPr lang="en-US" sz="3450" b="1" dirty="0">
                <a:solidFill>
                  <a:srgbClr val="FFD9BE"/>
                </a:solidFill>
                <a:latin typeface="Quattrocento" pitchFamily="34" charset="0"/>
                <a:ea typeface="Quattrocento" pitchFamily="34" charset="-122"/>
                <a:cs typeface="Quattrocento" pitchFamily="34" charset="-120"/>
              </a:rPr>
              <a:t>Détection des valeurs aberrantes</a:t>
            </a:r>
            <a:endParaRPr lang="en-US" sz="3450" dirty="0"/>
          </a:p>
        </p:txBody>
      </p:sp>
      <p:sp>
        <p:nvSpPr>
          <p:cNvPr id="3" name="Text 1"/>
          <p:cNvSpPr/>
          <p:nvPr/>
        </p:nvSpPr>
        <p:spPr>
          <a:xfrm>
            <a:off x="652224" y="1433155"/>
            <a:ext cx="13325951" cy="298133"/>
          </a:xfrm>
          <a:prstGeom prst="rect">
            <a:avLst/>
          </a:prstGeom>
          <a:noFill/>
          <a:ln/>
        </p:spPr>
        <p:txBody>
          <a:bodyPr wrap="none" lIns="0" tIns="0" rIns="0" bIns="0" rtlCol="0" anchor="t"/>
          <a:lstStyle/>
          <a:p>
            <a:pPr marL="0" indent="0">
              <a:lnSpc>
                <a:spcPts val="2300"/>
              </a:lnSpc>
              <a:buNone/>
            </a:pPr>
            <a:r>
              <a:rPr lang="en-US" sz="1450" dirty="0">
                <a:solidFill>
                  <a:srgbClr val="F9EEE7"/>
                </a:solidFill>
                <a:latin typeface="Quattrocento" pitchFamily="34" charset="0"/>
                <a:ea typeface="Quattrocento" pitchFamily="34" charset="-122"/>
                <a:cs typeface="Quattrocento" pitchFamily="34" charset="-120"/>
              </a:rPr>
              <a:t>Le graphique des boîtes à moustaches met en évidence 5 valeurs aberrantes dans le dataset "Pantalons". Ces points isolés apparaissent comme suit :</a:t>
            </a:r>
            <a:endParaRPr lang="en-US" sz="1450" dirty="0"/>
          </a:p>
        </p:txBody>
      </p:sp>
      <p:sp>
        <p:nvSpPr>
          <p:cNvPr id="4" name="Text 2"/>
          <p:cNvSpPr/>
          <p:nvPr/>
        </p:nvSpPr>
        <p:spPr>
          <a:xfrm>
            <a:off x="652224" y="1940957"/>
            <a:ext cx="13325951" cy="298133"/>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Deux dans la colonne "S/ billion Yuan".</a:t>
            </a:r>
            <a:endParaRPr lang="en-US" sz="1450" dirty="0"/>
          </a:p>
        </p:txBody>
      </p:sp>
      <p:sp>
        <p:nvSpPr>
          <p:cNvPr id="5" name="Text 3"/>
          <p:cNvSpPr/>
          <p:nvPr/>
        </p:nvSpPr>
        <p:spPr>
          <a:xfrm>
            <a:off x="652224" y="2304217"/>
            <a:ext cx="13325951" cy="298133"/>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Une dans "X8/10 million".</a:t>
            </a:r>
            <a:endParaRPr lang="en-US" sz="1450" dirty="0"/>
          </a:p>
        </p:txBody>
      </p:sp>
      <p:sp>
        <p:nvSpPr>
          <p:cNvPr id="6" name="Text 4"/>
          <p:cNvSpPr/>
          <p:nvPr/>
        </p:nvSpPr>
        <p:spPr>
          <a:xfrm>
            <a:off x="652224" y="2667476"/>
            <a:ext cx="13325951" cy="298133"/>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Une dans "X9/100 thousand".</a:t>
            </a:r>
            <a:endParaRPr lang="en-US" sz="1450" dirty="0"/>
          </a:p>
        </p:txBody>
      </p:sp>
      <p:sp>
        <p:nvSpPr>
          <p:cNvPr id="7" name="Text 5"/>
          <p:cNvSpPr/>
          <p:nvPr/>
        </p:nvSpPr>
        <p:spPr>
          <a:xfrm>
            <a:off x="652224" y="3030736"/>
            <a:ext cx="13325951" cy="298133"/>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Une dans "X10/ million".</a:t>
            </a:r>
            <a:endParaRPr lang="en-US" sz="1450" dirty="0"/>
          </a:p>
        </p:txBody>
      </p:sp>
      <p:sp>
        <p:nvSpPr>
          <p:cNvPr id="8" name="Text 6"/>
          <p:cNvSpPr/>
          <p:nvPr/>
        </p:nvSpPr>
        <p:spPr>
          <a:xfrm>
            <a:off x="652224" y="3538537"/>
            <a:ext cx="13325951" cy="1192530"/>
          </a:xfrm>
          <a:prstGeom prst="rect">
            <a:avLst/>
          </a:prstGeom>
          <a:noFill/>
          <a:ln/>
        </p:spPr>
        <p:txBody>
          <a:bodyPr wrap="square" lIns="0" tIns="0" rIns="0" bIns="0" rtlCol="0" anchor="t"/>
          <a:lstStyle/>
          <a:p>
            <a:pPr marL="0" indent="0">
              <a:lnSpc>
                <a:spcPts val="2300"/>
              </a:lnSpc>
              <a:buNone/>
            </a:pPr>
            <a:r>
              <a:rPr lang="en-US" sz="1450" dirty="0">
                <a:solidFill>
                  <a:srgbClr val="F9EEE7"/>
                </a:solidFill>
                <a:latin typeface="Quattrocento" pitchFamily="34" charset="0"/>
                <a:ea typeface="Quattrocento" pitchFamily="34" charset="-122"/>
                <a:cs typeface="Quattrocento" pitchFamily="34" charset="-120"/>
              </a:rPr>
              <a:t>En revanche, la méthode IQR a détecté uniquement 3 valeurs aberrantes. Cette différence peut s'expliquer par le fait que la méthode IQR utilise un seuil statistique rigoureux basé sur les clotures F1=( Q1 - 1.5 *IQR ) et F3=( Q3 + 1.5 *IQR ), tandis que la visualisation avec les boîtes à moustaches peut inclure des valeurs qui s'approchent de ces seuils mais ne les dépassent pas strictement. Cela souligne l'importance de combiner les deux approches pour une analyse complète des valeurs aberrantes.</a:t>
            </a:r>
            <a:endParaRPr lang="en-US" sz="1450" dirty="0"/>
          </a:p>
        </p:txBody>
      </p:sp>
      <p:pic>
        <p:nvPicPr>
          <p:cNvPr id="9" name="Image 0" descr="preencoded.png"/>
          <p:cNvPicPr>
            <a:picLocks noChangeAspect="1"/>
          </p:cNvPicPr>
          <p:nvPr/>
        </p:nvPicPr>
        <p:blipFill>
          <a:blip r:embed="rId3"/>
          <a:stretch>
            <a:fillRect/>
          </a:stretch>
        </p:blipFill>
        <p:spPr>
          <a:xfrm>
            <a:off x="3766423" y="4940737"/>
            <a:ext cx="7097554" cy="4479846"/>
          </a:xfrm>
          <a:prstGeom prst="rect">
            <a:avLst/>
          </a:prstGeom>
        </p:spPr>
      </p:pic>
      <p:pic>
        <p:nvPicPr>
          <p:cNvPr id="10" name="Image 1" descr="preencoded.png"/>
          <p:cNvPicPr>
            <a:picLocks noChangeAspect="1"/>
          </p:cNvPicPr>
          <p:nvPr/>
        </p:nvPicPr>
        <p:blipFill>
          <a:blip r:embed="rId4"/>
          <a:stretch>
            <a:fillRect/>
          </a:stretch>
        </p:blipFill>
        <p:spPr>
          <a:xfrm>
            <a:off x="2127528" y="9630251"/>
            <a:ext cx="10375225" cy="53637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7724" y="658297"/>
            <a:ext cx="8454271"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Détection des valeurs aberrantes</a:t>
            </a:r>
            <a:endParaRPr lang="en-US" sz="4400" dirty="0"/>
          </a:p>
        </p:txBody>
      </p:sp>
      <p:pic>
        <p:nvPicPr>
          <p:cNvPr id="3" name="Image 0" descr="preencoded.png"/>
          <p:cNvPicPr>
            <a:picLocks noChangeAspect="1"/>
          </p:cNvPicPr>
          <p:nvPr/>
        </p:nvPicPr>
        <p:blipFill>
          <a:blip r:embed="rId3"/>
          <a:stretch>
            <a:fillRect/>
          </a:stretch>
        </p:blipFill>
        <p:spPr>
          <a:xfrm>
            <a:off x="2653546" y="1841063"/>
            <a:ext cx="9323308" cy="5754053"/>
          </a:xfrm>
          <a:prstGeom prst="rect">
            <a:avLst/>
          </a:prstGeom>
        </p:spPr>
      </p:pic>
      <p:sp>
        <p:nvSpPr>
          <p:cNvPr id="4" name="Text 1"/>
          <p:cNvSpPr/>
          <p:nvPr/>
        </p:nvSpPr>
        <p:spPr>
          <a:xfrm>
            <a:off x="837724" y="7864316"/>
            <a:ext cx="12954952"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5" name="Image 1" descr="preencoded.png"/>
          <p:cNvPicPr>
            <a:picLocks noChangeAspect="1"/>
          </p:cNvPicPr>
          <p:nvPr/>
        </p:nvPicPr>
        <p:blipFill>
          <a:blip r:embed="rId4"/>
          <a:stretch>
            <a:fillRect/>
          </a:stretch>
        </p:blipFill>
        <p:spPr>
          <a:xfrm>
            <a:off x="837724" y="8516541"/>
            <a:ext cx="12954952" cy="6410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37724" y="658297"/>
            <a:ext cx="8454271"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Détection des valeurs aberrantes</a:t>
            </a:r>
            <a:endParaRPr lang="en-US" sz="4400" dirty="0"/>
          </a:p>
        </p:txBody>
      </p:sp>
      <p:pic>
        <p:nvPicPr>
          <p:cNvPr id="3" name="Image 0" descr="preencoded.png"/>
          <p:cNvPicPr>
            <a:picLocks noChangeAspect="1"/>
          </p:cNvPicPr>
          <p:nvPr/>
        </p:nvPicPr>
        <p:blipFill>
          <a:blip r:embed="rId3"/>
          <a:stretch>
            <a:fillRect/>
          </a:stretch>
        </p:blipFill>
        <p:spPr>
          <a:xfrm>
            <a:off x="2653546" y="1841063"/>
            <a:ext cx="9323308" cy="5754053"/>
          </a:xfrm>
          <a:prstGeom prst="rect">
            <a:avLst/>
          </a:prstGeom>
        </p:spPr>
      </p:pic>
      <p:pic>
        <p:nvPicPr>
          <p:cNvPr id="4" name="Image 1" descr="preencoded.png"/>
          <p:cNvPicPr>
            <a:picLocks noChangeAspect="1"/>
          </p:cNvPicPr>
          <p:nvPr/>
        </p:nvPicPr>
        <p:blipFill>
          <a:blip r:embed="rId4"/>
          <a:stretch>
            <a:fillRect/>
          </a:stretch>
        </p:blipFill>
        <p:spPr>
          <a:xfrm>
            <a:off x="889278" y="7864316"/>
            <a:ext cx="12851725" cy="74795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6—Mise à l'échelle des caractéristiques</a:t>
            </a:r>
            <a:endParaRPr lang="en-US" sz="4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37724" y="658297"/>
            <a:ext cx="9144714"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Mise à l'échelle des caractéristiques</a:t>
            </a:r>
            <a:endParaRPr lang="en-US" sz="4400" dirty="0"/>
          </a:p>
        </p:txBody>
      </p:sp>
      <p:sp>
        <p:nvSpPr>
          <p:cNvPr id="3" name="Text 1"/>
          <p:cNvSpPr/>
          <p:nvPr/>
        </p:nvSpPr>
        <p:spPr>
          <a:xfrm>
            <a:off x="837724" y="184106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Après avoir détecté et traité les valeurs aberrantes, l'étape suivante consiste à standardiser les données.</a:t>
            </a:r>
            <a:endParaRPr lang="en-US" sz="1850" dirty="0"/>
          </a:p>
        </p:txBody>
      </p:sp>
      <p:sp>
        <p:nvSpPr>
          <p:cNvPr id="4" name="Text 2"/>
          <p:cNvSpPr/>
          <p:nvPr/>
        </p:nvSpPr>
        <p:spPr>
          <a:xfrm>
            <a:off x="837724" y="2493288"/>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standardisation des données transforme chaque variable pour avoir une moyenne de 0 et un écart-type de 1, ce qui homogénéise l’échelle des variables. Cela permet d’éviter qu’une variable avec une grande plage de valeurs n'influence indûment les analyses ou les modèles. Elle est essentielle pour améliorer la performance.</a:t>
            </a:r>
            <a:endParaRPr lang="en-US" sz="1850" dirty="0"/>
          </a:p>
        </p:txBody>
      </p:sp>
      <p:pic>
        <p:nvPicPr>
          <p:cNvPr id="5" name="Image 0" descr="preencoded.png"/>
          <p:cNvPicPr>
            <a:picLocks noChangeAspect="1"/>
          </p:cNvPicPr>
          <p:nvPr/>
        </p:nvPicPr>
        <p:blipFill>
          <a:blip r:embed="rId3"/>
          <a:stretch>
            <a:fillRect/>
          </a:stretch>
        </p:blipFill>
        <p:spPr>
          <a:xfrm>
            <a:off x="2170033" y="3911560"/>
            <a:ext cx="10290334" cy="575405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37724" y="658297"/>
            <a:ext cx="9144714"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Mise à l'échelle des caractéristiques</a:t>
            </a:r>
            <a:endParaRPr lang="en-US" sz="4400" dirty="0"/>
          </a:p>
        </p:txBody>
      </p:sp>
      <p:pic>
        <p:nvPicPr>
          <p:cNvPr id="3" name="Image 0" descr="preencoded.png"/>
          <p:cNvPicPr>
            <a:picLocks noChangeAspect="1"/>
          </p:cNvPicPr>
          <p:nvPr/>
        </p:nvPicPr>
        <p:blipFill>
          <a:blip r:embed="rId3"/>
          <a:stretch>
            <a:fillRect/>
          </a:stretch>
        </p:blipFill>
        <p:spPr>
          <a:xfrm>
            <a:off x="2535079" y="1841063"/>
            <a:ext cx="9560243" cy="4218980"/>
          </a:xfrm>
          <a:prstGeom prst="rect">
            <a:avLst/>
          </a:prstGeom>
        </p:spPr>
      </p:pic>
      <p:sp>
        <p:nvSpPr>
          <p:cNvPr id="4" name="Text 1"/>
          <p:cNvSpPr/>
          <p:nvPr/>
        </p:nvSpPr>
        <p:spPr>
          <a:xfrm>
            <a:off x="837724" y="6329243"/>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37724" y="658297"/>
            <a:ext cx="9144714"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Mise à l'échelle des caractéristiques</a:t>
            </a:r>
            <a:endParaRPr lang="en-US" sz="4400" dirty="0"/>
          </a:p>
        </p:txBody>
      </p:sp>
      <p:pic>
        <p:nvPicPr>
          <p:cNvPr id="3" name="Image 0" descr="preencoded.png"/>
          <p:cNvPicPr>
            <a:picLocks noChangeAspect="1"/>
          </p:cNvPicPr>
          <p:nvPr/>
        </p:nvPicPr>
        <p:blipFill>
          <a:blip r:embed="rId3"/>
          <a:stretch>
            <a:fillRect/>
          </a:stretch>
        </p:blipFill>
        <p:spPr>
          <a:xfrm>
            <a:off x="3779401" y="1841063"/>
            <a:ext cx="7071479" cy="575405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7—Relation entre les caractéristiques et les ventes</a:t>
            </a:r>
            <a:endParaRPr lang="en-US" sz="4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37724" y="658297"/>
            <a:ext cx="11961733"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Relation entre les caractéristiques et les ventes</a:t>
            </a:r>
            <a:endParaRPr lang="en-US" sz="4400" dirty="0"/>
          </a:p>
        </p:txBody>
      </p:sp>
      <p:sp>
        <p:nvSpPr>
          <p:cNvPr id="3" name="Text 1"/>
          <p:cNvSpPr/>
          <p:nvPr/>
        </p:nvSpPr>
        <p:spPr>
          <a:xfrm>
            <a:off x="837724" y="1841063"/>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L'étape suivante consiste à visualiser la courbe de relation entre les caractéristiques des données et les ventes, afin d'examiner visuellement les tendances et les corrélations possibles. Cette étape est cruciale pour mieux comprendre comment chaque caractéristique interagit avec les ventes après la standardisation des données.</a:t>
            </a:r>
            <a:endParaRPr lang="en-US" sz="1850" dirty="0"/>
          </a:p>
        </p:txBody>
      </p:sp>
      <p:pic>
        <p:nvPicPr>
          <p:cNvPr id="4" name="Image 0" descr="preencoded.png"/>
          <p:cNvPicPr>
            <a:picLocks noChangeAspect="1"/>
          </p:cNvPicPr>
          <p:nvPr/>
        </p:nvPicPr>
        <p:blipFill>
          <a:blip r:embed="rId3"/>
          <a:stretch>
            <a:fillRect/>
          </a:stretch>
        </p:blipFill>
        <p:spPr>
          <a:xfrm>
            <a:off x="2461260" y="3259336"/>
            <a:ext cx="9707761" cy="5754053"/>
          </a:xfrm>
          <a:prstGeom prst="rect">
            <a:avLst/>
          </a:prstGeom>
        </p:spPr>
      </p:pic>
      <p:sp>
        <p:nvSpPr>
          <p:cNvPr id="5" name="Text 2"/>
          <p:cNvSpPr/>
          <p:nvPr/>
        </p:nvSpPr>
        <p:spPr>
          <a:xfrm>
            <a:off x="837724" y="9282589"/>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837724" y="658297"/>
            <a:ext cx="11961733"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Relation entre les caractéristiques et les ventes</a:t>
            </a:r>
            <a:endParaRPr lang="en-US" sz="4400" dirty="0"/>
          </a:p>
        </p:txBody>
      </p:sp>
      <p:pic>
        <p:nvPicPr>
          <p:cNvPr id="3" name="Image 0" descr="preencoded.png"/>
          <p:cNvPicPr>
            <a:picLocks noChangeAspect="1"/>
          </p:cNvPicPr>
          <p:nvPr/>
        </p:nvPicPr>
        <p:blipFill>
          <a:blip r:embed="rId3"/>
          <a:stretch>
            <a:fillRect/>
          </a:stretch>
        </p:blipFill>
        <p:spPr>
          <a:xfrm>
            <a:off x="837724" y="1841063"/>
            <a:ext cx="12954952" cy="33176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650456"/>
            <a:ext cx="6000036"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L'ensemble de données</a:t>
            </a:r>
            <a:endParaRPr lang="en-US" sz="4400" dirty="0"/>
          </a:p>
        </p:txBody>
      </p:sp>
      <p:sp>
        <p:nvSpPr>
          <p:cNvPr id="4" name="Text 1"/>
          <p:cNvSpPr/>
          <p:nvPr/>
        </p:nvSpPr>
        <p:spPr>
          <a:xfrm>
            <a:off x="837724" y="4713446"/>
            <a:ext cx="12954952" cy="1407795"/>
          </a:xfrm>
          <a:prstGeom prst="rect">
            <a:avLst/>
          </a:prstGeom>
          <a:noFill/>
          <a:ln/>
        </p:spPr>
        <p:txBody>
          <a:bodyPr wrap="squar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L'ensemble de données statistiques utilisé dans cette étude provient d'une plateforme de E-Commerce électronique, qui comptabilise les données de vente de divers produits vestimentaires du 1er mai 2016 au 1er avril 2019. L'ensemble de données statistiques comprend les ventes et différentes fonctionnalités qui peuvent refléter les ventes à savoir :</a:t>
            </a:r>
            <a:endParaRPr lang="en-US" sz="2200" dirty="0"/>
          </a:p>
        </p:txBody>
      </p:sp>
      <p:sp>
        <p:nvSpPr>
          <p:cNvPr id="5" name="Text 2"/>
          <p:cNvSpPr/>
          <p:nvPr/>
        </p:nvSpPr>
        <p:spPr>
          <a:xfrm>
            <a:off x="837724" y="6480215"/>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(S ; unité : milliard de Yuan)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les ventes</a:t>
            </a:r>
            <a:endParaRPr lang="en-US" sz="1850" dirty="0"/>
          </a:p>
        </p:txBody>
      </p:sp>
      <p:sp>
        <p:nvSpPr>
          <p:cNvPr id="6" name="Text 3"/>
          <p:cNvSpPr/>
          <p:nvPr/>
        </p:nvSpPr>
        <p:spPr>
          <a:xfrm>
            <a:off x="837724" y="7132439"/>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(X4 ; unité :milliards)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pages vues</a:t>
            </a:r>
            <a:endParaRPr lang="en-US" sz="1850" dirty="0"/>
          </a:p>
        </p:txBody>
      </p:sp>
      <p:sp>
        <p:nvSpPr>
          <p:cNvPr id="7" name="Text 4"/>
          <p:cNvSpPr/>
          <p:nvPr/>
        </p:nvSpPr>
        <p:spPr>
          <a:xfrm>
            <a:off x="837724" y="7784663"/>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(X8 ; unité : 10 millions)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nombre d'achats supplémentaires</a:t>
            </a:r>
            <a:endParaRPr lang="en-US" sz="1850" dirty="0"/>
          </a:p>
        </p:txBody>
      </p:sp>
      <p:sp>
        <p:nvSpPr>
          <p:cNvPr id="8" name="Text 5"/>
          <p:cNvSpPr/>
          <p:nvPr/>
        </p:nvSpPr>
        <p:spPr>
          <a:xfrm>
            <a:off x="837724" y="8436888"/>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(X9 ; unité : 100 mille)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groupe de clients Indice</a:t>
            </a:r>
            <a:endParaRPr lang="en-US" sz="1850" dirty="0"/>
          </a:p>
        </p:txBody>
      </p:sp>
      <p:sp>
        <p:nvSpPr>
          <p:cNvPr id="9" name="Text 6"/>
          <p:cNvSpPr/>
          <p:nvPr/>
        </p:nvSpPr>
        <p:spPr>
          <a:xfrm>
            <a:off x="837724" y="9089112"/>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EF9C82"/>
                </a:solidFill>
                <a:latin typeface="Quattrocento" pitchFamily="34" charset="0"/>
                <a:ea typeface="Quattrocento" pitchFamily="34" charset="-122"/>
                <a:cs typeface="Quattrocento" pitchFamily="34" charset="-120"/>
              </a:rPr>
              <a:t>(X10 ; unité : million) :</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FD9BE"/>
                </a:solidFill>
                <a:latin typeface="Quattrocento" pitchFamily="34" charset="0"/>
                <a:ea typeface="Quattrocento" pitchFamily="34" charset="-122"/>
                <a:cs typeface="Quattrocento" pitchFamily="34" charset="-120"/>
              </a:rPr>
              <a:t>indice de transaction.</a:t>
            </a:r>
            <a:endParaRPr lang="en-US" sz="18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559832" y="439817"/>
            <a:ext cx="7991356" cy="470416"/>
          </a:xfrm>
          <a:prstGeom prst="rect">
            <a:avLst/>
          </a:prstGeom>
          <a:noFill/>
          <a:ln/>
        </p:spPr>
        <p:txBody>
          <a:bodyPr wrap="none" lIns="0" tIns="0" rIns="0" bIns="0" rtlCol="0" anchor="t"/>
          <a:lstStyle/>
          <a:p>
            <a:pPr marL="0" indent="0">
              <a:lnSpc>
                <a:spcPts val="3700"/>
              </a:lnSpc>
              <a:buNone/>
            </a:pPr>
            <a:r>
              <a:rPr lang="en-US" sz="2950" b="1" dirty="0">
                <a:solidFill>
                  <a:srgbClr val="FFD9BE"/>
                </a:solidFill>
                <a:latin typeface="Quattrocento" pitchFamily="34" charset="0"/>
                <a:ea typeface="Quattrocento" pitchFamily="34" charset="-122"/>
                <a:cs typeface="Quattrocento" pitchFamily="34" charset="-120"/>
              </a:rPr>
              <a:t>Relation entre les caractéristiques et les ventes</a:t>
            </a:r>
            <a:endParaRPr lang="en-US" sz="2950" dirty="0"/>
          </a:p>
        </p:txBody>
      </p:sp>
      <p:sp>
        <p:nvSpPr>
          <p:cNvPr id="3" name="Text 1"/>
          <p:cNvSpPr/>
          <p:nvPr/>
        </p:nvSpPr>
        <p:spPr>
          <a:xfrm>
            <a:off x="559832" y="1150144"/>
            <a:ext cx="2258378" cy="282297"/>
          </a:xfrm>
          <a:prstGeom prst="rect">
            <a:avLst/>
          </a:prstGeom>
          <a:noFill/>
          <a:ln/>
        </p:spPr>
        <p:txBody>
          <a:bodyPr wrap="none" lIns="0" tIns="0" rIns="0" bIns="0" rtlCol="0" anchor="t"/>
          <a:lstStyle/>
          <a:p>
            <a:pPr marL="0" indent="0">
              <a:lnSpc>
                <a:spcPts val="2200"/>
              </a:lnSpc>
              <a:buNone/>
            </a:pPr>
            <a:r>
              <a:rPr lang="en-US" sz="1750" b="1" u="sng" dirty="0">
                <a:solidFill>
                  <a:srgbClr val="F9D933"/>
                </a:solidFill>
                <a:latin typeface="Quattrocento" pitchFamily="34" charset="0"/>
                <a:ea typeface="Quattrocento" pitchFamily="34" charset="-122"/>
                <a:cs typeface="Quattrocento" pitchFamily="34" charset="-120"/>
              </a:rPr>
              <a:t>Courbes:</a:t>
            </a:r>
            <a:endParaRPr lang="en-US" sz="1750" dirty="0"/>
          </a:p>
        </p:txBody>
      </p:sp>
      <p:sp>
        <p:nvSpPr>
          <p:cNvPr id="4" name="Text 2"/>
          <p:cNvSpPr/>
          <p:nvPr/>
        </p:nvSpPr>
        <p:spPr>
          <a:xfrm>
            <a:off x="559832" y="1672352"/>
            <a:ext cx="13510736" cy="255984"/>
          </a:xfrm>
          <a:prstGeom prst="rect">
            <a:avLst/>
          </a:prstGeom>
          <a:noFill/>
          <a:ln/>
        </p:spPr>
        <p:txBody>
          <a:bodyPr wrap="non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courbes de relation entre les caractéristiques des données et les ventes pour les</a:t>
            </a:r>
            <a:r>
              <a:rPr lang="en-US" sz="1250" b="1" dirty="0">
                <a:solidFill>
                  <a:srgbClr val="F9EEE7"/>
                </a:solidFill>
                <a:latin typeface="Quattrocento" pitchFamily="34" charset="0"/>
                <a:ea typeface="Quattrocento" pitchFamily="34" charset="-122"/>
                <a:cs typeface="Quattrocento" pitchFamily="34" charset="-120"/>
              </a:rPr>
              <a:t> </a:t>
            </a:r>
            <a:r>
              <a:rPr lang="en-US" sz="1250" b="1" dirty="0">
                <a:solidFill>
                  <a:srgbClr val="EF9C82"/>
                </a:solidFill>
                <a:latin typeface="Quattrocento" pitchFamily="34" charset="0"/>
                <a:ea typeface="Quattrocento" pitchFamily="34" charset="-122"/>
                <a:cs typeface="Quattrocento" pitchFamily="34" charset="-120"/>
              </a:rPr>
              <a:t>Pantalons</a:t>
            </a:r>
            <a:r>
              <a:rPr lang="en-US" sz="1250" dirty="0">
                <a:solidFill>
                  <a:srgbClr val="F9EEE7"/>
                </a:solidFill>
                <a:latin typeface="Quattrocento" pitchFamily="34" charset="0"/>
                <a:ea typeface="Quattrocento" pitchFamily="34" charset="-122"/>
                <a:cs typeface="Quattrocento" pitchFamily="34" charset="-120"/>
              </a:rPr>
              <a:t>:</a:t>
            </a:r>
            <a:endParaRPr lang="en-US" sz="1250" dirty="0"/>
          </a:p>
        </p:txBody>
      </p:sp>
      <p:pic>
        <p:nvPicPr>
          <p:cNvPr id="5" name="Image 0" descr="preencoded.png"/>
          <p:cNvPicPr>
            <a:picLocks noChangeAspect="1"/>
          </p:cNvPicPr>
          <p:nvPr/>
        </p:nvPicPr>
        <p:blipFill>
          <a:blip r:embed="rId3"/>
          <a:stretch>
            <a:fillRect/>
          </a:stretch>
        </p:blipFill>
        <p:spPr>
          <a:xfrm>
            <a:off x="2800707" y="2108240"/>
            <a:ext cx="9028986" cy="2285643"/>
          </a:xfrm>
          <a:prstGeom prst="rect">
            <a:avLst/>
          </a:prstGeom>
        </p:spPr>
      </p:pic>
      <p:sp>
        <p:nvSpPr>
          <p:cNvPr id="6" name="Text 3"/>
          <p:cNvSpPr/>
          <p:nvPr/>
        </p:nvSpPr>
        <p:spPr>
          <a:xfrm>
            <a:off x="559832" y="4573786"/>
            <a:ext cx="13510736" cy="255984"/>
          </a:xfrm>
          <a:prstGeom prst="rect">
            <a:avLst/>
          </a:prstGeom>
          <a:noFill/>
          <a:ln/>
        </p:spPr>
        <p:txBody>
          <a:bodyPr wrap="non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courbes de relation entre les caractéristiques des données et les ventes pour les </a:t>
            </a:r>
            <a:r>
              <a:rPr lang="en-US" sz="1250" b="1" dirty="0">
                <a:solidFill>
                  <a:srgbClr val="EF9C82"/>
                </a:solidFill>
                <a:latin typeface="Quattrocento" pitchFamily="34" charset="0"/>
                <a:ea typeface="Quattrocento" pitchFamily="34" charset="-122"/>
                <a:cs typeface="Quattrocento" pitchFamily="34" charset="-120"/>
              </a:rPr>
              <a:t>Robes</a:t>
            </a:r>
            <a:r>
              <a:rPr lang="en-US" sz="1250" dirty="0">
                <a:solidFill>
                  <a:srgbClr val="F9EEE7"/>
                </a:solidFill>
                <a:latin typeface="Quattrocento" pitchFamily="34" charset="0"/>
                <a:ea typeface="Quattrocento" pitchFamily="34" charset="-122"/>
                <a:cs typeface="Quattrocento" pitchFamily="34" charset="-120"/>
              </a:rPr>
              <a:t>:</a:t>
            </a:r>
            <a:endParaRPr lang="en-US" sz="1250" dirty="0"/>
          </a:p>
        </p:txBody>
      </p:sp>
      <p:pic>
        <p:nvPicPr>
          <p:cNvPr id="7" name="Image 1" descr="preencoded.png"/>
          <p:cNvPicPr>
            <a:picLocks noChangeAspect="1"/>
          </p:cNvPicPr>
          <p:nvPr/>
        </p:nvPicPr>
        <p:blipFill>
          <a:blip r:embed="rId4"/>
          <a:stretch>
            <a:fillRect/>
          </a:stretch>
        </p:blipFill>
        <p:spPr>
          <a:xfrm>
            <a:off x="2800707" y="5009674"/>
            <a:ext cx="9028986" cy="2288977"/>
          </a:xfrm>
          <a:prstGeom prst="rect">
            <a:avLst/>
          </a:prstGeom>
        </p:spPr>
      </p:pic>
      <p:sp>
        <p:nvSpPr>
          <p:cNvPr id="8" name="Text 4"/>
          <p:cNvSpPr/>
          <p:nvPr/>
        </p:nvSpPr>
        <p:spPr>
          <a:xfrm>
            <a:off x="559832" y="7478554"/>
            <a:ext cx="13510736" cy="255984"/>
          </a:xfrm>
          <a:prstGeom prst="rect">
            <a:avLst/>
          </a:prstGeom>
          <a:noFill/>
          <a:ln/>
        </p:spPr>
        <p:txBody>
          <a:bodyPr wrap="non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courbes de relation entre les caractéristiques des données et les ventes pour les </a:t>
            </a:r>
            <a:r>
              <a:rPr lang="en-US" sz="1250" b="1" dirty="0">
                <a:solidFill>
                  <a:srgbClr val="EF9C82"/>
                </a:solidFill>
                <a:latin typeface="Quattrocento" pitchFamily="34" charset="0"/>
                <a:ea typeface="Quattrocento" pitchFamily="34" charset="-122"/>
                <a:cs typeface="Quattrocento" pitchFamily="34" charset="-120"/>
              </a:rPr>
              <a:t>Pulls</a:t>
            </a:r>
            <a:r>
              <a:rPr lang="en-US" sz="1250" dirty="0">
                <a:solidFill>
                  <a:srgbClr val="F9EEE7"/>
                </a:solidFill>
                <a:latin typeface="Quattrocento" pitchFamily="34" charset="0"/>
                <a:ea typeface="Quattrocento" pitchFamily="34" charset="-122"/>
                <a:cs typeface="Quattrocento" pitchFamily="34" charset="-120"/>
              </a:rPr>
              <a:t>:</a:t>
            </a:r>
            <a:endParaRPr lang="en-US" sz="1250" dirty="0"/>
          </a:p>
        </p:txBody>
      </p:sp>
      <p:pic>
        <p:nvPicPr>
          <p:cNvPr id="9" name="Image 2" descr="preencoded.png"/>
          <p:cNvPicPr>
            <a:picLocks noChangeAspect="1"/>
          </p:cNvPicPr>
          <p:nvPr/>
        </p:nvPicPr>
        <p:blipFill>
          <a:blip r:embed="rId5"/>
          <a:stretch>
            <a:fillRect/>
          </a:stretch>
        </p:blipFill>
        <p:spPr>
          <a:xfrm>
            <a:off x="2800707" y="7914442"/>
            <a:ext cx="9028986" cy="2285643"/>
          </a:xfrm>
          <a:prstGeom prst="rect">
            <a:avLst/>
          </a:prstGeom>
        </p:spPr>
      </p:pic>
      <p:sp>
        <p:nvSpPr>
          <p:cNvPr id="10" name="Text 5"/>
          <p:cNvSpPr/>
          <p:nvPr/>
        </p:nvSpPr>
        <p:spPr>
          <a:xfrm>
            <a:off x="559832" y="10379988"/>
            <a:ext cx="13510736" cy="255984"/>
          </a:xfrm>
          <a:prstGeom prst="rect">
            <a:avLst/>
          </a:prstGeom>
          <a:noFill/>
          <a:ln/>
        </p:spPr>
        <p:txBody>
          <a:bodyPr wrap="none" lIns="0" tIns="0" rIns="0" bIns="0" rtlCol="0" anchor="t"/>
          <a:lstStyle/>
          <a:p>
            <a:pPr marL="0" indent="0">
              <a:lnSpc>
                <a:spcPts val="2000"/>
              </a:lnSpc>
              <a:buNone/>
            </a:pPr>
            <a:endParaRPr lang="en-US" sz="12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655796" y="515183"/>
            <a:ext cx="9364504" cy="551021"/>
          </a:xfrm>
          <a:prstGeom prst="rect">
            <a:avLst/>
          </a:prstGeom>
          <a:noFill/>
          <a:ln/>
        </p:spPr>
        <p:txBody>
          <a:bodyPr wrap="none" lIns="0" tIns="0" rIns="0" bIns="0" rtlCol="0" anchor="t"/>
          <a:lstStyle/>
          <a:p>
            <a:pPr marL="0" indent="0">
              <a:lnSpc>
                <a:spcPts val="4300"/>
              </a:lnSpc>
              <a:buNone/>
            </a:pPr>
            <a:r>
              <a:rPr lang="en-US" sz="3450" b="1" dirty="0">
                <a:solidFill>
                  <a:srgbClr val="FFD9BE"/>
                </a:solidFill>
                <a:latin typeface="Quattrocento" pitchFamily="34" charset="0"/>
                <a:ea typeface="Quattrocento" pitchFamily="34" charset="-122"/>
                <a:cs typeface="Quattrocento" pitchFamily="34" charset="-120"/>
              </a:rPr>
              <a:t>Relation entre les caractéristiques et les ventes</a:t>
            </a:r>
            <a:endParaRPr lang="en-US" sz="3450" dirty="0"/>
          </a:p>
        </p:txBody>
      </p:sp>
      <p:sp>
        <p:nvSpPr>
          <p:cNvPr id="3" name="Text 1"/>
          <p:cNvSpPr/>
          <p:nvPr/>
        </p:nvSpPr>
        <p:spPr>
          <a:xfrm>
            <a:off x="655796" y="1347192"/>
            <a:ext cx="2645331" cy="330637"/>
          </a:xfrm>
          <a:prstGeom prst="rect">
            <a:avLst/>
          </a:prstGeom>
          <a:noFill/>
          <a:ln/>
        </p:spPr>
        <p:txBody>
          <a:bodyPr wrap="none" lIns="0" tIns="0" rIns="0" bIns="0" rtlCol="0" anchor="t"/>
          <a:lstStyle/>
          <a:p>
            <a:pPr marL="0" indent="0">
              <a:lnSpc>
                <a:spcPts val="2600"/>
              </a:lnSpc>
              <a:buNone/>
            </a:pPr>
            <a:r>
              <a:rPr lang="en-US" sz="2050" b="1" u="sng" dirty="0">
                <a:solidFill>
                  <a:srgbClr val="F9D933"/>
                </a:solidFill>
                <a:latin typeface="Quattrocento" pitchFamily="34" charset="0"/>
                <a:ea typeface="Quattrocento" pitchFamily="34" charset="-122"/>
                <a:cs typeface="Quattrocento" pitchFamily="34" charset="-120"/>
              </a:rPr>
              <a:t>Interprétations:</a:t>
            </a:r>
            <a:endParaRPr lang="en-US" sz="2050" dirty="0"/>
          </a:p>
        </p:txBody>
      </p:sp>
      <p:sp>
        <p:nvSpPr>
          <p:cNvPr id="4" name="Text 2"/>
          <p:cNvSpPr/>
          <p:nvPr/>
        </p:nvSpPr>
        <p:spPr>
          <a:xfrm>
            <a:off x="655796" y="1958816"/>
            <a:ext cx="13318808" cy="599599"/>
          </a:xfrm>
          <a:prstGeom prst="rect">
            <a:avLst/>
          </a:prstGeom>
          <a:noFill/>
          <a:ln/>
        </p:spPr>
        <p:txBody>
          <a:bodyPr wrap="square" lIns="0" tIns="0" rIns="0" bIns="0" rtlCol="0" anchor="t"/>
          <a:lstStyle/>
          <a:p>
            <a:pPr marL="0" indent="0">
              <a:lnSpc>
                <a:spcPts val="2350"/>
              </a:lnSpc>
              <a:buNone/>
            </a:pPr>
            <a:r>
              <a:rPr lang="en-US" sz="1450" dirty="0">
                <a:solidFill>
                  <a:srgbClr val="F9EEE7"/>
                </a:solidFill>
                <a:latin typeface="Quattrocento" pitchFamily="34" charset="0"/>
                <a:ea typeface="Quattrocento" pitchFamily="34" charset="-122"/>
                <a:cs typeface="Quattrocento" pitchFamily="34" charset="-120"/>
              </a:rPr>
              <a:t>Ces courbes montrent la relation entre diverses caractéristiques (X4, X8, X9, X10) et les ventes (S) pour trois catégories de produits : pantalons, robes et pulls. Voici une interprétation générale pour chaque cas :</a:t>
            </a:r>
            <a:endParaRPr lang="en-US" sz="1450" dirty="0"/>
          </a:p>
        </p:txBody>
      </p:sp>
      <p:sp>
        <p:nvSpPr>
          <p:cNvPr id="5" name="Shape 3"/>
          <p:cNvSpPr/>
          <p:nvPr/>
        </p:nvSpPr>
        <p:spPr>
          <a:xfrm>
            <a:off x="655796" y="2979896"/>
            <a:ext cx="421600" cy="421600"/>
          </a:xfrm>
          <a:prstGeom prst="roundRect">
            <a:avLst>
              <a:gd name="adj" fmla="val 6667"/>
            </a:avLst>
          </a:prstGeom>
          <a:solidFill>
            <a:srgbClr val="315251"/>
          </a:solidFill>
          <a:ln/>
        </p:spPr>
      </p:sp>
      <p:sp>
        <p:nvSpPr>
          <p:cNvPr id="6" name="Text 4"/>
          <p:cNvSpPr/>
          <p:nvPr/>
        </p:nvSpPr>
        <p:spPr>
          <a:xfrm>
            <a:off x="819745" y="3058358"/>
            <a:ext cx="93702" cy="264557"/>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1</a:t>
            </a:r>
            <a:endParaRPr lang="en-US" sz="2050" dirty="0"/>
          </a:p>
        </p:txBody>
      </p:sp>
      <p:sp>
        <p:nvSpPr>
          <p:cNvPr id="7" name="Text 5"/>
          <p:cNvSpPr/>
          <p:nvPr/>
        </p:nvSpPr>
        <p:spPr>
          <a:xfrm>
            <a:off x="1264682" y="2979896"/>
            <a:ext cx="2645331" cy="330637"/>
          </a:xfrm>
          <a:prstGeom prst="rect">
            <a:avLst/>
          </a:prstGeom>
          <a:noFill/>
          <a:ln/>
        </p:spPr>
        <p:txBody>
          <a:bodyPr wrap="none" lIns="0" tIns="0" rIns="0" bIns="0" rtlCol="0" anchor="t"/>
          <a:lstStyle/>
          <a:p>
            <a:pPr marL="0" indent="0">
              <a:lnSpc>
                <a:spcPts val="2600"/>
              </a:lnSpc>
              <a:buNone/>
            </a:pPr>
            <a:r>
              <a:rPr lang="en-US" sz="2050" b="1" dirty="0">
                <a:solidFill>
                  <a:srgbClr val="F9EEE7"/>
                </a:solidFill>
                <a:latin typeface="Quattrocento" pitchFamily="34" charset="0"/>
                <a:ea typeface="Quattrocento" pitchFamily="34" charset="-122"/>
                <a:cs typeface="Quattrocento" pitchFamily="34" charset="-120"/>
              </a:rPr>
              <a:t>Pantalons</a:t>
            </a:r>
            <a:r>
              <a:rPr lang="en-US" sz="2050" dirty="0">
                <a:solidFill>
                  <a:srgbClr val="F9EEE7"/>
                </a:solidFill>
                <a:latin typeface="Quattrocento" pitchFamily="34" charset="0"/>
                <a:ea typeface="Quattrocento" pitchFamily="34" charset="-122"/>
                <a:cs typeface="Quattrocento" pitchFamily="34" charset="-120"/>
              </a:rPr>
              <a:t> :</a:t>
            </a:r>
            <a:endParaRPr lang="en-US" sz="2050" dirty="0"/>
          </a:p>
        </p:txBody>
      </p:sp>
      <p:sp>
        <p:nvSpPr>
          <p:cNvPr id="8" name="Text 6"/>
          <p:cNvSpPr/>
          <p:nvPr/>
        </p:nvSpPr>
        <p:spPr>
          <a:xfrm>
            <a:off x="1264682" y="3422928"/>
            <a:ext cx="3705820" cy="2098596"/>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X4 (milliards)</a:t>
            </a:r>
            <a:r>
              <a:rPr lang="en-US" sz="1450" dirty="0">
                <a:solidFill>
                  <a:srgbClr val="F9EEE7"/>
                </a:solidFill>
                <a:latin typeface="Quattrocento" pitchFamily="34" charset="0"/>
                <a:ea typeface="Quattrocento" pitchFamily="34" charset="-122"/>
                <a:cs typeface="Quattrocento" pitchFamily="34" charset="-120"/>
              </a:rPr>
              <a:t> : Une tendance générale positive, avec quelques oscillations. Cela indique que cette caractéristique a une influence globale croissante sur les ventes, mais les fluctuations peuvent signifier une relation non linéaire ou des facteurs externes.</a:t>
            </a:r>
            <a:endParaRPr lang="en-US" sz="1450" dirty="0"/>
          </a:p>
        </p:txBody>
      </p:sp>
      <p:sp>
        <p:nvSpPr>
          <p:cNvPr id="9" name="Text 7"/>
          <p:cNvSpPr/>
          <p:nvPr/>
        </p:nvSpPr>
        <p:spPr>
          <a:xfrm>
            <a:off x="1264682" y="5587008"/>
            <a:ext cx="3705820" cy="89939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X8 (millions)</a:t>
            </a:r>
            <a:r>
              <a:rPr lang="en-US" sz="1450" dirty="0">
                <a:solidFill>
                  <a:srgbClr val="F9EEE7"/>
                </a:solidFill>
                <a:latin typeface="Quattrocento" pitchFamily="34" charset="0"/>
                <a:ea typeface="Quattrocento" pitchFamily="34" charset="-122"/>
                <a:cs typeface="Quattrocento" pitchFamily="34" charset="-120"/>
              </a:rPr>
              <a:t> : Une relation claire et positive. Plus cette caractéristique augmente, plus les ventes augmentent.</a:t>
            </a:r>
            <a:endParaRPr lang="en-US" sz="1450" dirty="0"/>
          </a:p>
        </p:txBody>
      </p:sp>
      <p:sp>
        <p:nvSpPr>
          <p:cNvPr id="10" name="Text 8"/>
          <p:cNvSpPr/>
          <p:nvPr/>
        </p:nvSpPr>
        <p:spPr>
          <a:xfrm>
            <a:off x="1264682" y="6551890"/>
            <a:ext cx="3705820" cy="119919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X9 (milliers)</a:t>
            </a:r>
            <a:r>
              <a:rPr lang="en-US" sz="1450" dirty="0">
                <a:solidFill>
                  <a:srgbClr val="F9EEE7"/>
                </a:solidFill>
                <a:latin typeface="Quattrocento" pitchFamily="34" charset="0"/>
                <a:ea typeface="Quattrocento" pitchFamily="34" charset="-122"/>
                <a:cs typeface="Quattrocento" pitchFamily="34" charset="-120"/>
              </a:rPr>
              <a:t> : Une relation moins stable avec des pics et des baisses significatifs, indiquant une sensibilité accrue des ventes à cette caractéristique.</a:t>
            </a:r>
            <a:endParaRPr lang="en-US" sz="1450" dirty="0"/>
          </a:p>
        </p:txBody>
      </p:sp>
      <p:sp>
        <p:nvSpPr>
          <p:cNvPr id="11" name="Text 9"/>
          <p:cNvSpPr/>
          <p:nvPr/>
        </p:nvSpPr>
        <p:spPr>
          <a:xfrm>
            <a:off x="1264682" y="7816572"/>
            <a:ext cx="3705820" cy="119919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X10 (millions)</a:t>
            </a:r>
            <a:r>
              <a:rPr lang="en-US" sz="1450" dirty="0">
                <a:solidFill>
                  <a:srgbClr val="F9EEE7"/>
                </a:solidFill>
                <a:latin typeface="Quattrocento" pitchFamily="34" charset="0"/>
                <a:ea typeface="Quattrocento" pitchFamily="34" charset="-122"/>
                <a:cs typeface="Quattrocento" pitchFamily="34" charset="-120"/>
              </a:rPr>
              <a:t> : Une relation quasi-linéaire, montrant une corrélation directe forte entre cette caractéristique et les ventes.</a:t>
            </a:r>
            <a:endParaRPr lang="en-US" sz="1450" dirty="0"/>
          </a:p>
        </p:txBody>
      </p:sp>
      <p:sp>
        <p:nvSpPr>
          <p:cNvPr id="12" name="Shape 10"/>
          <p:cNvSpPr/>
          <p:nvPr/>
        </p:nvSpPr>
        <p:spPr>
          <a:xfrm>
            <a:off x="5157788" y="2979896"/>
            <a:ext cx="421600" cy="421600"/>
          </a:xfrm>
          <a:prstGeom prst="roundRect">
            <a:avLst>
              <a:gd name="adj" fmla="val 6667"/>
            </a:avLst>
          </a:prstGeom>
          <a:solidFill>
            <a:srgbClr val="315251"/>
          </a:solidFill>
          <a:ln/>
        </p:spPr>
      </p:sp>
      <p:sp>
        <p:nvSpPr>
          <p:cNvPr id="13" name="Text 11"/>
          <p:cNvSpPr/>
          <p:nvPr/>
        </p:nvSpPr>
        <p:spPr>
          <a:xfrm>
            <a:off x="5297686" y="3058358"/>
            <a:ext cx="141803" cy="264557"/>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2</a:t>
            </a:r>
            <a:endParaRPr lang="en-US" sz="2050" dirty="0"/>
          </a:p>
        </p:txBody>
      </p:sp>
      <p:sp>
        <p:nvSpPr>
          <p:cNvPr id="14" name="Text 12"/>
          <p:cNvSpPr/>
          <p:nvPr/>
        </p:nvSpPr>
        <p:spPr>
          <a:xfrm>
            <a:off x="5766673" y="2979896"/>
            <a:ext cx="2645331" cy="330637"/>
          </a:xfrm>
          <a:prstGeom prst="rect">
            <a:avLst/>
          </a:prstGeom>
          <a:noFill/>
          <a:ln/>
        </p:spPr>
        <p:txBody>
          <a:bodyPr wrap="none" lIns="0" tIns="0" rIns="0" bIns="0" rtlCol="0" anchor="t"/>
          <a:lstStyle/>
          <a:p>
            <a:pPr marL="0" indent="0">
              <a:lnSpc>
                <a:spcPts val="2600"/>
              </a:lnSpc>
              <a:buNone/>
            </a:pPr>
            <a:r>
              <a:rPr lang="en-US" sz="2050" b="1" dirty="0">
                <a:solidFill>
                  <a:srgbClr val="F9EEE7"/>
                </a:solidFill>
                <a:latin typeface="Quattrocento" pitchFamily="34" charset="0"/>
                <a:ea typeface="Quattrocento" pitchFamily="34" charset="-122"/>
                <a:cs typeface="Quattrocento" pitchFamily="34" charset="-120"/>
              </a:rPr>
              <a:t>Robes</a:t>
            </a:r>
            <a:r>
              <a:rPr lang="en-US" sz="2050" dirty="0">
                <a:solidFill>
                  <a:srgbClr val="F9EEE7"/>
                </a:solidFill>
                <a:latin typeface="Quattrocento" pitchFamily="34" charset="0"/>
                <a:ea typeface="Quattrocento" pitchFamily="34" charset="-122"/>
                <a:cs typeface="Quattrocento" pitchFamily="34" charset="-120"/>
              </a:rPr>
              <a:t> :</a:t>
            </a:r>
            <a:endParaRPr lang="en-US" sz="2050" dirty="0"/>
          </a:p>
        </p:txBody>
      </p:sp>
      <p:sp>
        <p:nvSpPr>
          <p:cNvPr id="15" name="Text 13"/>
          <p:cNvSpPr/>
          <p:nvPr/>
        </p:nvSpPr>
        <p:spPr>
          <a:xfrm>
            <a:off x="5766673" y="3422928"/>
            <a:ext cx="3705820" cy="1498997"/>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X4 (milliards)</a:t>
            </a:r>
            <a:r>
              <a:rPr lang="en-US" sz="1450" dirty="0">
                <a:solidFill>
                  <a:srgbClr val="F9EEE7"/>
                </a:solidFill>
                <a:latin typeface="Quattrocento" pitchFamily="34" charset="0"/>
                <a:ea typeface="Quattrocento" pitchFamily="34" charset="-122"/>
                <a:cs typeface="Quattrocento" pitchFamily="34" charset="-120"/>
              </a:rPr>
              <a:t> : Similaire aux pantalons, une relation positive mais légèrement plus fluctuante, indiquant une variabilité plus marquée dans l'impact de cette caractéristique.</a:t>
            </a:r>
            <a:endParaRPr lang="en-US" sz="1450" dirty="0"/>
          </a:p>
        </p:txBody>
      </p:sp>
      <p:sp>
        <p:nvSpPr>
          <p:cNvPr id="16" name="Text 14"/>
          <p:cNvSpPr/>
          <p:nvPr/>
        </p:nvSpPr>
        <p:spPr>
          <a:xfrm>
            <a:off x="5766673" y="4987409"/>
            <a:ext cx="3705820" cy="119919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X8 (millions)</a:t>
            </a:r>
            <a:r>
              <a:rPr lang="en-US" sz="1450" dirty="0">
                <a:solidFill>
                  <a:srgbClr val="F9EEE7"/>
                </a:solidFill>
                <a:latin typeface="Quattrocento" pitchFamily="34" charset="0"/>
                <a:ea typeface="Quattrocento" pitchFamily="34" charset="-122"/>
                <a:cs typeface="Quattrocento" pitchFamily="34" charset="-120"/>
              </a:rPr>
              <a:t> : Relation positive et constante. Cela suggère que cette caractéristique influence les ventes de manière prévisible.</a:t>
            </a:r>
            <a:endParaRPr lang="en-US" sz="1450" dirty="0"/>
          </a:p>
        </p:txBody>
      </p:sp>
      <p:sp>
        <p:nvSpPr>
          <p:cNvPr id="17" name="Text 15"/>
          <p:cNvSpPr/>
          <p:nvPr/>
        </p:nvSpPr>
        <p:spPr>
          <a:xfrm>
            <a:off x="5766673" y="6252091"/>
            <a:ext cx="3705820" cy="119919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X9 (milliers)</a:t>
            </a:r>
            <a:r>
              <a:rPr lang="en-US" sz="1450" dirty="0">
                <a:solidFill>
                  <a:srgbClr val="F9EEE7"/>
                </a:solidFill>
                <a:latin typeface="Quattrocento" pitchFamily="34" charset="0"/>
                <a:ea typeface="Quattrocento" pitchFamily="34" charset="-122"/>
                <a:cs typeface="Quattrocento" pitchFamily="34" charset="-120"/>
              </a:rPr>
              <a:t> : Fluctuations importantes, mais avec une tendance croissante. Cela peut indiquer une interaction complexe entre cette caractéristique et les ventes.</a:t>
            </a:r>
            <a:endParaRPr lang="en-US" sz="1450" dirty="0"/>
          </a:p>
        </p:txBody>
      </p:sp>
      <p:sp>
        <p:nvSpPr>
          <p:cNvPr id="18" name="Text 16"/>
          <p:cNvSpPr/>
          <p:nvPr/>
        </p:nvSpPr>
        <p:spPr>
          <a:xfrm>
            <a:off x="5766673" y="7516773"/>
            <a:ext cx="3705820" cy="89939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X10 (millions)</a:t>
            </a:r>
            <a:r>
              <a:rPr lang="en-US" sz="1450" dirty="0">
                <a:solidFill>
                  <a:srgbClr val="F9EEE7"/>
                </a:solidFill>
                <a:latin typeface="Quattrocento" pitchFamily="34" charset="0"/>
                <a:ea typeface="Quattrocento" pitchFamily="34" charset="-122"/>
                <a:cs typeface="Quattrocento" pitchFamily="34" charset="-120"/>
              </a:rPr>
              <a:t> : Relation linéaire forte et positive, montrant un effet direct et constant sur les ventes. </a:t>
            </a:r>
            <a:endParaRPr lang="en-US" sz="1450" dirty="0"/>
          </a:p>
        </p:txBody>
      </p:sp>
      <p:sp>
        <p:nvSpPr>
          <p:cNvPr id="19" name="Shape 17"/>
          <p:cNvSpPr/>
          <p:nvPr/>
        </p:nvSpPr>
        <p:spPr>
          <a:xfrm>
            <a:off x="9659779" y="2979896"/>
            <a:ext cx="421600" cy="421600"/>
          </a:xfrm>
          <a:prstGeom prst="roundRect">
            <a:avLst>
              <a:gd name="adj" fmla="val 6667"/>
            </a:avLst>
          </a:prstGeom>
          <a:solidFill>
            <a:srgbClr val="315251"/>
          </a:solidFill>
          <a:ln/>
        </p:spPr>
      </p:sp>
      <p:sp>
        <p:nvSpPr>
          <p:cNvPr id="20" name="Text 18"/>
          <p:cNvSpPr/>
          <p:nvPr/>
        </p:nvSpPr>
        <p:spPr>
          <a:xfrm>
            <a:off x="9798606" y="3058358"/>
            <a:ext cx="143947" cy="264557"/>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3</a:t>
            </a:r>
            <a:endParaRPr lang="en-US" sz="2050" dirty="0"/>
          </a:p>
        </p:txBody>
      </p:sp>
      <p:sp>
        <p:nvSpPr>
          <p:cNvPr id="21" name="Text 19"/>
          <p:cNvSpPr/>
          <p:nvPr/>
        </p:nvSpPr>
        <p:spPr>
          <a:xfrm>
            <a:off x="10268664" y="2979896"/>
            <a:ext cx="2645331" cy="330637"/>
          </a:xfrm>
          <a:prstGeom prst="rect">
            <a:avLst/>
          </a:prstGeom>
          <a:noFill/>
          <a:ln/>
        </p:spPr>
        <p:txBody>
          <a:bodyPr wrap="none" lIns="0" tIns="0" rIns="0" bIns="0" rtlCol="0" anchor="t"/>
          <a:lstStyle/>
          <a:p>
            <a:pPr marL="0" indent="0">
              <a:lnSpc>
                <a:spcPts val="2600"/>
              </a:lnSpc>
              <a:buNone/>
            </a:pPr>
            <a:r>
              <a:rPr lang="en-US" sz="2050" b="1" dirty="0">
                <a:solidFill>
                  <a:srgbClr val="F9EEE7"/>
                </a:solidFill>
                <a:latin typeface="Quattrocento" pitchFamily="34" charset="0"/>
                <a:ea typeface="Quattrocento" pitchFamily="34" charset="-122"/>
                <a:cs typeface="Quattrocento" pitchFamily="34" charset="-120"/>
              </a:rPr>
              <a:t>Pulls</a:t>
            </a:r>
            <a:r>
              <a:rPr lang="en-US" sz="2050" dirty="0">
                <a:solidFill>
                  <a:srgbClr val="F9EEE7"/>
                </a:solidFill>
                <a:latin typeface="Quattrocento" pitchFamily="34" charset="0"/>
                <a:ea typeface="Quattrocento" pitchFamily="34" charset="-122"/>
                <a:cs typeface="Quattrocento" pitchFamily="34" charset="-120"/>
              </a:rPr>
              <a:t> :</a:t>
            </a:r>
            <a:endParaRPr lang="en-US" sz="2050" dirty="0"/>
          </a:p>
        </p:txBody>
      </p:sp>
      <p:sp>
        <p:nvSpPr>
          <p:cNvPr id="22" name="Text 20"/>
          <p:cNvSpPr/>
          <p:nvPr/>
        </p:nvSpPr>
        <p:spPr>
          <a:xfrm>
            <a:off x="10268664" y="3422928"/>
            <a:ext cx="3705820" cy="1498997"/>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X4 (milliards)</a:t>
            </a:r>
            <a:r>
              <a:rPr lang="en-US" sz="1450" dirty="0">
                <a:solidFill>
                  <a:srgbClr val="F9EEE7"/>
                </a:solidFill>
                <a:latin typeface="Quattrocento" pitchFamily="34" charset="0"/>
                <a:ea typeface="Quattrocento" pitchFamily="34" charset="-122"/>
                <a:cs typeface="Quattrocento" pitchFamily="34" charset="-120"/>
              </a:rPr>
              <a:t> : Une tendance globalement croissante, avec des variations modérées. Cette caractéristique a un effet positif mais non uniforme sur les ventes.</a:t>
            </a:r>
            <a:endParaRPr lang="en-US" sz="1450" dirty="0"/>
          </a:p>
        </p:txBody>
      </p:sp>
      <p:sp>
        <p:nvSpPr>
          <p:cNvPr id="23" name="Text 21"/>
          <p:cNvSpPr/>
          <p:nvPr/>
        </p:nvSpPr>
        <p:spPr>
          <a:xfrm>
            <a:off x="10268664" y="4987409"/>
            <a:ext cx="3705820" cy="59959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X8 (millions)</a:t>
            </a:r>
            <a:r>
              <a:rPr lang="en-US" sz="1450" dirty="0">
                <a:solidFill>
                  <a:srgbClr val="F9EEE7"/>
                </a:solidFill>
                <a:latin typeface="Quattrocento" pitchFamily="34" charset="0"/>
                <a:ea typeface="Quattrocento" pitchFamily="34" charset="-122"/>
                <a:cs typeface="Quattrocento" pitchFamily="34" charset="-120"/>
              </a:rPr>
              <a:t> : Relation linéaire claire et croissante, similaire aux robes.</a:t>
            </a:r>
            <a:endParaRPr lang="en-US" sz="1450" dirty="0"/>
          </a:p>
        </p:txBody>
      </p:sp>
      <p:sp>
        <p:nvSpPr>
          <p:cNvPr id="24" name="Text 22"/>
          <p:cNvSpPr/>
          <p:nvPr/>
        </p:nvSpPr>
        <p:spPr>
          <a:xfrm>
            <a:off x="10268664" y="5652492"/>
            <a:ext cx="3705820" cy="119919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X9 (milliers)</a:t>
            </a:r>
            <a:r>
              <a:rPr lang="en-US" sz="1450" dirty="0">
                <a:solidFill>
                  <a:srgbClr val="F9EEE7"/>
                </a:solidFill>
                <a:latin typeface="Quattrocento" pitchFamily="34" charset="0"/>
                <a:ea typeface="Quattrocento" pitchFamily="34" charset="-122"/>
                <a:cs typeface="Quattrocento" pitchFamily="34" charset="-120"/>
              </a:rPr>
              <a:t> : Des oscillations significatives, mais une tendance générale positive. Cela peut refléter une dépendance plus complexe.</a:t>
            </a:r>
            <a:endParaRPr lang="en-US" sz="1450" dirty="0"/>
          </a:p>
        </p:txBody>
      </p:sp>
      <p:sp>
        <p:nvSpPr>
          <p:cNvPr id="25" name="Text 23"/>
          <p:cNvSpPr/>
          <p:nvPr/>
        </p:nvSpPr>
        <p:spPr>
          <a:xfrm>
            <a:off x="10268664" y="6917174"/>
            <a:ext cx="3705820" cy="89939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F9EEE7"/>
                </a:solidFill>
                <a:latin typeface="Quattrocento" pitchFamily="34" charset="0"/>
                <a:ea typeface="Quattrocento" pitchFamily="34" charset="-122"/>
                <a:cs typeface="Quattrocento" pitchFamily="34" charset="-120"/>
              </a:rPr>
              <a:t>X10 (millions)</a:t>
            </a:r>
            <a:r>
              <a:rPr lang="en-US" sz="1450" dirty="0">
                <a:solidFill>
                  <a:srgbClr val="F9EEE7"/>
                </a:solidFill>
                <a:latin typeface="Quattrocento" pitchFamily="34" charset="0"/>
                <a:ea typeface="Quattrocento" pitchFamily="34" charset="-122"/>
                <a:cs typeface="Quattrocento" pitchFamily="34" charset="-120"/>
              </a:rPr>
              <a:t> : Une forte relation linéaire directe, similaire aux pantalons et robes.</a:t>
            </a:r>
            <a:endParaRPr lang="en-US" sz="1450" dirty="0"/>
          </a:p>
        </p:txBody>
      </p:sp>
      <p:sp>
        <p:nvSpPr>
          <p:cNvPr id="26" name="Text 24"/>
          <p:cNvSpPr/>
          <p:nvPr/>
        </p:nvSpPr>
        <p:spPr>
          <a:xfrm>
            <a:off x="655796" y="9226510"/>
            <a:ext cx="13318808" cy="299799"/>
          </a:xfrm>
          <a:prstGeom prst="rect">
            <a:avLst/>
          </a:prstGeom>
          <a:noFill/>
          <a:ln/>
        </p:spPr>
        <p:txBody>
          <a:bodyPr wrap="none" lIns="0" tIns="0" rIns="0" bIns="0" rtlCol="0" anchor="t"/>
          <a:lstStyle/>
          <a:p>
            <a:pPr marL="0" indent="0">
              <a:lnSpc>
                <a:spcPts val="2350"/>
              </a:lnSpc>
              <a:buNone/>
            </a:pPr>
            <a:endParaRPr lang="en-US" sz="14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837724" y="658297"/>
            <a:ext cx="11961733"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Relation entre les caractéristiques et les ventes</a:t>
            </a:r>
            <a:endParaRPr lang="en-US" sz="4400" dirty="0"/>
          </a:p>
        </p:txBody>
      </p:sp>
      <p:sp>
        <p:nvSpPr>
          <p:cNvPr id="3" name="Text 1"/>
          <p:cNvSpPr/>
          <p:nvPr/>
        </p:nvSpPr>
        <p:spPr>
          <a:xfrm>
            <a:off x="837724" y="1721287"/>
            <a:ext cx="3379470" cy="422315"/>
          </a:xfrm>
          <a:prstGeom prst="rect">
            <a:avLst/>
          </a:prstGeom>
          <a:noFill/>
          <a:ln/>
        </p:spPr>
        <p:txBody>
          <a:bodyPr wrap="none" lIns="0" tIns="0" rIns="0" bIns="0" rtlCol="0" anchor="t"/>
          <a:lstStyle/>
          <a:p>
            <a:pPr marL="0" indent="0">
              <a:lnSpc>
                <a:spcPts val="3300"/>
              </a:lnSpc>
              <a:buNone/>
            </a:pPr>
            <a:r>
              <a:rPr lang="en-US" sz="2650" b="1" u="sng" dirty="0">
                <a:solidFill>
                  <a:srgbClr val="F9D933"/>
                </a:solidFill>
                <a:latin typeface="Quattrocento" pitchFamily="34" charset="0"/>
                <a:ea typeface="Quattrocento" pitchFamily="34" charset="-122"/>
                <a:cs typeface="Quattrocento" pitchFamily="34" charset="-120"/>
              </a:rPr>
              <a:t>Conclusions:</a:t>
            </a:r>
            <a:endParaRPr lang="en-US" sz="2650" dirty="0"/>
          </a:p>
        </p:txBody>
      </p:sp>
      <p:sp>
        <p:nvSpPr>
          <p:cNvPr id="4" name="Text 2"/>
          <p:cNvSpPr/>
          <p:nvPr/>
        </p:nvSpPr>
        <p:spPr>
          <a:xfrm>
            <a:off x="837724" y="2502575"/>
            <a:ext cx="12954952" cy="766048"/>
          </a:xfrm>
          <a:prstGeom prst="rect">
            <a:avLst/>
          </a:prstGeom>
          <a:noFill/>
          <a:ln/>
        </p:spPr>
        <p:txBody>
          <a:bodyPr wrap="square" lIns="0" tIns="0" rIns="0" bIns="0" rtlCol="0" anchor="t"/>
          <a:lstStyle/>
          <a:p>
            <a:pPr marL="342900" indent="-342900" algn="l">
              <a:lnSpc>
                <a:spcPts val="3000"/>
              </a:lnSpc>
              <a:buSzPct val="100000"/>
              <a:buFont typeface="+mj-lt"/>
              <a:buAutoNum type="arabicPeriod"/>
            </a:pPr>
            <a:r>
              <a:rPr lang="en-US" sz="1850" dirty="0">
                <a:solidFill>
                  <a:srgbClr val="F9EEE7"/>
                </a:solidFill>
                <a:latin typeface="Quattrocento" pitchFamily="34" charset="0"/>
                <a:ea typeface="Quattrocento" pitchFamily="34" charset="-122"/>
                <a:cs typeface="Quattrocento" pitchFamily="34" charset="-120"/>
              </a:rPr>
              <a:t>Les caractéristiques </a:t>
            </a:r>
            <a:r>
              <a:rPr lang="en-US" sz="1850" b="1" dirty="0">
                <a:solidFill>
                  <a:srgbClr val="F9EEE7"/>
                </a:solidFill>
                <a:latin typeface="Quattrocento" pitchFamily="34" charset="0"/>
                <a:ea typeface="Quattrocento" pitchFamily="34" charset="-122"/>
                <a:cs typeface="Quattrocento" pitchFamily="34" charset="-120"/>
              </a:rPr>
              <a:t>X8</a:t>
            </a:r>
            <a:r>
              <a:rPr lang="en-US" sz="1850" dirty="0">
                <a:solidFill>
                  <a:srgbClr val="F9EEE7"/>
                </a:solidFill>
                <a:latin typeface="Quattrocento" pitchFamily="34" charset="0"/>
                <a:ea typeface="Quattrocento" pitchFamily="34" charset="-122"/>
                <a:cs typeface="Quattrocento" pitchFamily="34" charset="-120"/>
              </a:rPr>
              <a:t> et </a:t>
            </a:r>
            <a:r>
              <a:rPr lang="en-US" sz="1850" b="1" dirty="0">
                <a:solidFill>
                  <a:srgbClr val="F9EEE7"/>
                </a:solidFill>
                <a:latin typeface="Quattrocento" pitchFamily="34" charset="0"/>
                <a:ea typeface="Quattrocento" pitchFamily="34" charset="-122"/>
                <a:cs typeface="Quattrocento" pitchFamily="34" charset="-120"/>
              </a:rPr>
              <a:t>X10</a:t>
            </a:r>
            <a:r>
              <a:rPr lang="en-US" sz="1850" dirty="0">
                <a:solidFill>
                  <a:srgbClr val="F9EEE7"/>
                </a:solidFill>
                <a:latin typeface="Quattrocento" pitchFamily="34" charset="0"/>
                <a:ea typeface="Quattrocento" pitchFamily="34" charset="-122"/>
                <a:cs typeface="Quattrocento" pitchFamily="34" charset="-120"/>
              </a:rPr>
              <a:t> ont des relations claires et linéaires avec les ventes pour toutes les catégories, ce qui indique qu'elles sont des indicateurs fiables des performances de vente.</a:t>
            </a:r>
            <a:endParaRPr lang="en-US" sz="1850" dirty="0"/>
          </a:p>
        </p:txBody>
      </p:sp>
      <p:sp>
        <p:nvSpPr>
          <p:cNvPr id="5" name="Text 3"/>
          <p:cNvSpPr/>
          <p:nvPr/>
        </p:nvSpPr>
        <p:spPr>
          <a:xfrm>
            <a:off x="837724" y="3352324"/>
            <a:ext cx="12954952" cy="766048"/>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2"/>
            </a:pPr>
            <a:r>
              <a:rPr lang="en-US" sz="1850" dirty="0">
                <a:solidFill>
                  <a:srgbClr val="F9EEE7"/>
                </a:solidFill>
                <a:latin typeface="Quattrocento" pitchFamily="34" charset="0"/>
                <a:ea typeface="Quattrocento" pitchFamily="34" charset="-122"/>
                <a:cs typeface="Quattrocento" pitchFamily="34" charset="-120"/>
              </a:rPr>
              <a:t>Les caractéristiques </a:t>
            </a:r>
            <a:r>
              <a:rPr lang="en-US" sz="1850" b="1" dirty="0">
                <a:solidFill>
                  <a:srgbClr val="F9EEE7"/>
                </a:solidFill>
                <a:latin typeface="Quattrocento" pitchFamily="34" charset="0"/>
                <a:ea typeface="Quattrocento" pitchFamily="34" charset="-122"/>
                <a:cs typeface="Quattrocento" pitchFamily="34" charset="-120"/>
              </a:rPr>
              <a:t>X4</a:t>
            </a:r>
            <a:r>
              <a:rPr lang="en-US" sz="1850" dirty="0">
                <a:solidFill>
                  <a:srgbClr val="F9EEE7"/>
                </a:solidFill>
                <a:latin typeface="Quattrocento" pitchFamily="34" charset="0"/>
                <a:ea typeface="Quattrocento" pitchFamily="34" charset="-122"/>
                <a:cs typeface="Quattrocento" pitchFamily="34" charset="-120"/>
              </a:rPr>
              <a:t> et </a:t>
            </a:r>
            <a:r>
              <a:rPr lang="en-US" sz="1850" b="1" dirty="0">
                <a:solidFill>
                  <a:srgbClr val="F9EEE7"/>
                </a:solidFill>
                <a:latin typeface="Quattrocento" pitchFamily="34" charset="0"/>
                <a:ea typeface="Quattrocento" pitchFamily="34" charset="-122"/>
                <a:cs typeface="Quattrocento" pitchFamily="34" charset="-120"/>
              </a:rPr>
              <a:t>X9</a:t>
            </a:r>
            <a:r>
              <a:rPr lang="en-US" sz="1850" dirty="0">
                <a:solidFill>
                  <a:srgbClr val="F9EEE7"/>
                </a:solidFill>
                <a:latin typeface="Quattrocento" pitchFamily="34" charset="0"/>
                <a:ea typeface="Quattrocento" pitchFamily="34" charset="-122"/>
                <a:cs typeface="Quattrocento" pitchFamily="34" charset="-120"/>
              </a:rPr>
              <a:t> montrent plus de variations, indiquant qu'elles peuvent être influencées par d'autres facteurs ou qu'elles nécessitent une analyse approfondie pour modéliser correctement leur impact.</a:t>
            </a:r>
            <a:endParaRPr lang="en-US" sz="1850" dirty="0"/>
          </a:p>
        </p:txBody>
      </p:sp>
      <p:sp>
        <p:nvSpPr>
          <p:cNvPr id="6" name="Text 4"/>
          <p:cNvSpPr/>
          <p:nvPr/>
        </p:nvSpPr>
        <p:spPr>
          <a:xfrm>
            <a:off x="837724" y="4202073"/>
            <a:ext cx="12954952" cy="766048"/>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3"/>
            </a:pPr>
            <a:r>
              <a:rPr lang="en-US" sz="1850" dirty="0">
                <a:solidFill>
                  <a:srgbClr val="F9EEE7"/>
                </a:solidFill>
                <a:latin typeface="Quattrocento" pitchFamily="34" charset="0"/>
                <a:ea typeface="Quattrocento" pitchFamily="34" charset="-122"/>
                <a:cs typeface="Quattrocento" pitchFamily="34" charset="-120"/>
              </a:rPr>
              <a:t>Les oscillations visibles dans certaines courbes pourraient refléter des effets de seuils ou des variations saisonnières/non linéaires dans la demande.</a:t>
            </a:r>
            <a:endParaRPr lang="en-US" sz="1850" dirty="0"/>
          </a:p>
        </p:txBody>
      </p:sp>
      <p:sp>
        <p:nvSpPr>
          <p:cNvPr id="7" name="Text 5"/>
          <p:cNvSpPr/>
          <p:nvPr/>
        </p:nvSpPr>
        <p:spPr>
          <a:xfrm>
            <a:off x="837724" y="523732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Ces observations peuvent être utilisées pour affiner les stratégies marketing ou améliorer les modèles prédictifs des ventes pour chaque catégorie de produit.</a:t>
            </a:r>
            <a:endParaRPr lang="en-US" sz="18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430316"/>
            <a:ext cx="7468553" cy="2112050"/>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8—La corrélation entre les différentes variables et les ventes</a:t>
            </a:r>
            <a:endParaRPr lang="en-US" sz="4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75811" y="609600"/>
            <a:ext cx="13078778" cy="1303973"/>
          </a:xfrm>
          <a:prstGeom prst="rect">
            <a:avLst/>
          </a:prstGeom>
          <a:noFill/>
          <a:ln/>
        </p:spPr>
        <p:txBody>
          <a:bodyPr wrap="square" lIns="0" tIns="0" rIns="0" bIns="0" rtlCol="0" anchor="t"/>
          <a:lstStyle/>
          <a:p>
            <a:pPr marL="0" indent="0">
              <a:lnSpc>
                <a:spcPts val="5100"/>
              </a:lnSpc>
              <a:buNone/>
            </a:pPr>
            <a:r>
              <a:rPr lang="en-US" sz="41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100" dirty="0"/>
          </a:p>
        </p:txBody>
      </p:sp>
      <p:sp>
        <p:nvSpPr>
          <p:cNvPr id="3" name="Text 1"/>
          <p:cNvSpPr/>
          <p:nvPr/>
        </p:nvSpPr>
        <p:spPr>
          <a:xfrm>
            <a:off x="775811" y="2356842"/>
            <a:ext cx="13078778" cy="1418749"/>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Après avoir visualisé la courbe de relation entre les caractéristiques et les ventes, l'étape suivante consiste à étudier la corrélation entre les différentes variables et les ventes. Cela permet d'identifier les caractéristiques qui ont le plus d'impact sur les ventes de vêtements, en se concentrant sur celles qui montrent une relation forte et significative. Pour ce faire, une carte de corrélation (heatmap) est utilisée, qui affiche visuellement les corrélations entre toutes les variables et les ventes.</a:t>
            </a:r>
            <a:endParaRPr lang="en-US" sz="1700" dirty="0"/>
          </a:p>
        </p:txBody>
      </p:sp>
      <p:pic>
        <p:nvPicPr>
          <p:cNvPr id="4" name="Image 0" descr="preencoded.png"/>
          <p:cNvPicPr>
            <a:picLocks noChangeAspect="1"/>
          </p:cNvPicPr>
          <p:nvPr/>
        </p:nvPicPr>
        <p:blipFill>
          <a:blip r:embed="rId3"/>
          <a:stretch>
            <a:fillRect/>
          </a:stretch>
        </p:blipFill>
        <p:spPr>
          <a:xfrm>
            <a:off x="2840831" y="4024908"/>
            <a:ext cx="8948738" cy="5328523"/>
          </a:xfrm>
          <a:prstGeom prst="rect">
            <a:avLst/>
          </a:prstGeom>
        </p:spPr>
      </p:pic>
      <p:sp>
        <p:nvSpPr>
          <p:cNvPr id="5" name="Text 2"/>
          <p:cNvSpPr/>
          <p:nvPr/>
        </p:nvSpPr>
        <p:spPr>
          <a:xfrm>
            <a:off x="775811" y="9685853"/>
            <a:ext cx="2607945" cy="325874"/>
          </a:xfrm>
          <a:prstGeom prst="rect">
            <a:avLst/>
          </a:prstGeom>
          <a:noFill/>
          <a:ln/>
        </p:spPr>
        <p:txBody>
          <a:bodyPr wrap="none" lIns="0" tIns="0" rIns="0" bIns="0" rtlCol="0" anchor="t"/>
          <a:lstStyle/>
          <a:p>
            <a:pPr marL="0" indent="0">
              <a:lnSpc>
                <a:spcPts val="2550"/>
              </a:lnSpc>
              <a:buNone/>
            </a:pPr>
            <a:endParaRPr lang="en-US" sz="20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837724" y="658297"/>
            <a:ext cx="12954952"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400" dirty="0"/>
          </a:p>
        </p:txBody>
      </p:sp>
      <p:sp>
        <p:nvSpPr>
          <p:cNvPr id="3" name="Text 1"/>
          <p:cNvSpPr/>
          <p:nvPr/>
        </p:nvSpPr>
        <p:spPr>
          <a:xfrm>
            <a:off x="837724" y="2425303"/>
            <a:ext cx="5617012" cy="422315"/>
          </a:xfrm>
          <a:prstGeom prst="rect">
            <a:avLst/>
          </a:prstGeom>
          <a:noFill/>
          <a:ln/>
        </p:spPr>
        <p:txBody>
          <a:bodyPr wrap="none" lIns="0" tIns="0" rIns="0" bIns="0" rtlCol="0" anchor="t"/>
          <a:lstStyle/>
          <a:p>
            <a:pPr marL="0" indent="0">
              <a:lnSpc>
                <a:spcPts val="3300"/>
              </a:lnSpc>
              <a:buNone/>
            </a:pPr>
            <a:r>
              <a:rPr lang="en-US" sz="2650" b="1" u="sng" dirty="0">
                <a:solidFill>
                  <a:srgbClr val="F9D933"/>
                </a:solidFill>
                <a:latin typeface="Quattrocento" pitchFamily="34" charset="0"/>
                <a:ea typeface="Quattrocento" pitchFamily="34" charset="-122"/>
                <a:cs typeface="Quattrocento" pitchFamily="34" charset="-120"/>
              </a:rPr>
              <a:t>Carte de corrélation pour Pantalons:</a:t>
            </a:r>
            <a:endParaRPr lang="en-US" sz="2650" dirty="0"/>
          </a:p>
        </p:txBody>
      </p:sp>
      <p:pic>
        <p:nvPicPr>
          <p:cNvPr id="4" name="Image 0" descr="preencoded.png"/>
          <p:cNvPicPr>
            <a:picLocks noChangeAspect="1"/>
          </p:cNvPicPr>
          <p:nvPr/>
        </p:nvPicPr>
        <p:blipFill>
          <a:blip r:embed="rId3"/>
          <a:stretch>
            <a:fillRect/>
          </a:stretch>
        </p:blipFill>
        <p:spPr>
          <a:xfrm>
            <a:off x="3917394" y="3206591"/>
            <a:ext cx="6795611" cy="5754053"/>
          </a:xfrm>
          <a:prstGeom prst="rect">
            <a:avLst/>
          </a:prstGeom>
        </p:spPr>
      </p:pic>
      <p:sp>
        <p:nvSpPr>
          <p:cNvPr id="5" name="Text 2"/>
          <p:cNvSpPr/>
          <p:nvPr/>
        </p:nvSpPr>
        <p:spPr>
          <a:xfrm>
            <a:off x="837724" y="9319617"/>
            <a:ext cx="2816185" cy="351949"/>
          </a:xfrm>
          <a:prstGeom prst="rect">
            <a:avLst/>
          </a:prstGeom>
          <a:noFill/>
          <a:ln/>
        </p:spPr>
        <p:txBody>
          <a:bodyPr wrap="none" lIns="0" tIns="0" rIns="0" bIns="0" rtlCol="0" anchor="t"/>
          <a:lstStyle/>
          <a:p>
            <a:pPr marL="0" indent="0">
              <a:lnSpc>
                <a:spcPts val="2750"/>
              </a:lnSpc>
              <a:buNone/>
            </a:pPr>
            <a:endParaRPr lang="en-US" sz="2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837724" y="658297"/>
            <a:ext cx="12954952"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400" dirty="0"/>
          </a:p>
        </p:txBody>
      </p:sp>
      <p:sp>
        <p:nvSpPr>
          <p:cNvPr id="3" name="Text 1"/>
          <p:cNvSpPr/>
          <p:nvPr/>
        </p:nvSpPr>
        <p:spPr>
          <a:xfrm>
            <a:off x="837724" y="2425303"/>
            <a:ext cx="5031343" cy="422315"/>
          </a:xfrm>
          <a:prstGeom prst="rect">
            <a:avLst/>
          </a:prstGeom>
          <a:noFill/>
          <a:ln/>
        </p:spPr>
        <p:txBody>
          <a:bodyPr wrap="none" lIns="0" tIns="0" rIns="0" bIns="0" rtlCol="0" anchor="t"/>
          <a:lstStyle/>
          <a:p>
            <a:pPr marL="0" indent="0">
              <a:lnSpc>
                <a:spcPts val="3300"/>
              </a:lnSpc>
              <a:buNone/>
            </a:pPr>
            <a:r>
              <a:rPr lang="en-US" sz="2650" b="1" u="sng" dirty="0">
                <a:solidFill>
                  <a:srgbClr val="F9D933"/>
                </a:solidFill>
                <a:latin typeface="Quattrocento" pitchFamily="34" charset="0"/>
                <a:ea typeface="Quattrocento" pitchFamily="34" charset="-122"/>
                <a:cs typeface="Quattrocento" pitchFamily="34" charset="-120"/>
              </a:rPr>
              <a:t>Carte de corrélation pour Robes:</a:t>
            </a:r>
            <a:endParaRPr lang="en-US" sz="2650" dirty="0"/>
          </a:p>
        </p:txBody>
      </p:sp>
      <p:pic>
        <p:nvPicPr>
          <p:cNvPr id="4" name="Image 0" descr="preencoded.png"/>
          <p:cNvPicPr>
            <a:picLocks noChangeAspect="1"/>
          </p:cNvPicPr>
          <p:nvPr/>
        </p:nvPicPr>
        <p:blipFill>
          <a:blip r:embed="rId3"/>
          <a:stretch>
            <a:fillRect/>
          </a:stretch>
        </p:blipFill>
        <p:spPr>
          <a:xfrm>
            <a:off x="3950137" y="3206591"/>
            <a:ext cx="6730127" cy="5754053"/>
          </a:xfrm>
          <a:prstGeom prst="rect">
            <a:avLst/>
          </a:prstGeom>
        </p:spPr>
      </p:pic>
      <p:sp>
        <p:nvSpPr>
          <p:cNvPr id="5" name="Text 2"/>
          <p:cNvSpPr/>
          <p:nvPr/>
        </p:nvSpPr>
        <p:spPr>
          <a:xfrm>
            <a:off x="837724" y="9319617"/>
            <a:ext cx="2816185" cy="351949"/>
          </a:xfrm>
          <a:prstGeom prst="rect">
            <a:avLst/>
          </a:prstGeom>
          <a:noFill/>
          <a:ln/>
        </p:spPr>
        <p:txBody>
          <a:bodyPr wrap="none" lIns="0" tIns="0" rIns="0" bIns="0" rtlCol="0" anchor="t"/>
          <a:lstStyle/>
          <a:p>
            <a:pPr marL="0" indent="0">
              <a:lnSpc>
                <a:spcPts val="2750"/>
              </a:lnSpc>
              <a:buNone/>
            </a:pPr>
            <a:endParaRPr lang="en-US" sz="2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837724" y="658297"/>
            <a:ext cx="12954952"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400" dirty="0"/>
          </a:p>
        </p:txBody>
      </p:sp>
      <p:sp>
        <p:nvSpPr>
          <p:cNvPr id="3" name="Text 1"/>
          <p:cNvSpPr/>
          <p:nvPr/>
        </p:nvSpPr>
        <p:spPr>
          <a:xfrm>
            <a:off x="837724" y="2425303"/>
            <a:ext cx="4848225" cy="422315"/>
          </a:xfrm>
          <a:prstGeom prst="rect">
            <a:avLst/>
          </a:prstGeom>
          <a:noFill/>
          <a:ln/>
        </p:spPr>
        <p:txBody>
          <a:bodyPr wrap="none" lIns="0" tIns="0" rIns="0" bIns="0" rtlCol="0" anchor="t"/>
          <a:lstStyle/>
          <a:p>
            <a:pPr marL="0" indent="0">
              <a:lnSpc>
                <a:spcPts val="3300"/>
              </a:lnSpc>
              <a:buNone/>
            </a:pPr>
            <a:r>
              <a:rPr lang="en-US" sz="2650" b="1" u="sng" dirty="0">
                <a:solidFill>
                  <a:srgbClr val="F9D933"/>
                </a:solidFill>
                <a:latin typeface="Quattrocento" pitchFamily="34" charset="0"/>
                <a:ea typeface="Quattrocento" pitchFamily="34" charset="-122"/>
                <a:cs typeface="Quattrocento" pitchFamily="34" charset="-120"/>
              </a:rPr>
              <a:t>Carte de corrélation pour Pulls:</a:t>
            </a:r>
            <a:endParaRPr lang="en-US" sz="2650" dirty="0"/>
          </a:p>
        </p:txBody>
      </p:sp>
      <p:pic>
        <p:nvPicPr>
          <p:cNvPr id="4" name="Image 0" descr="preencoded.png"/>
          <p:cNvPicPr>
            <a:picLocks noChangeAspect="1"/>
          </p:cNvPicPr>
          <p:nvPr/>
        </p:nvPicPr>
        <p:blipFill>
          <a:blip r:embed="rId3"/>
          <a:stretch>
            <a:fillRect/>
          </a:stretch>
        </p:blipFill>
        <p:spPr>
          <a:xfrm>
            <a:off x="3950137" y="3206591"/>
            <a:ext cx="6730127" cy="5754053"/>
          </a:xfrm>
          <a:prstGeom prst="rect">
            <a:avLst/>
          </a:prstGeom>
        </p:spPr>
      </p:pic>
      <p:sp>
        <p:nvSpPr>
          <p:cNvPr id="5" name="Text 2"/>
          <p:cNvSpPr/>
          <p:nvPr/>
        </p:nvSpPr>
        <p:spPr>
          <a:xfrm>
            <a:off x="837724" y="9319617"/>
            <a:ext cx="2816185" cy="351949"/>
          </a:xfrm>
          <a:prstGeom prst="rect">
            <a:avLst/>
          </a:prstGeom>
          <a:noFill/>
          <a:ln/>
        </p:spPr>
        <p:txBody>
          <a:bodyPr wrap="none" lIns="0" tIns="0" rIns="0" bIns="0" rtlCol="0" anchor="t"/>
          <a:lstStyle/>
          <a:p>
            <a:pPr marL="0" indent="0">
              <a:lnSpc>
                <a:spcPts val="2750"/>
              </a:lnSpc>
              <a:buNone/>
            </a:pPr>
            <a:endParaRPr lang="en-US" sz="2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648891" y="509826"/>
            <a:ext cx="11284387" cy="545306"/>
          </a:xfrm>
          <a:prstGeom prst="rect">
            <a:avLst/>
          </a:prstGeom>
          <a:noFill/>
          <a:ln/>
        </p:spPr>
        <p:txBody>
          <a:bodyPr wrap="none" lIns="0" tIns="0" rIns="0" bIns="0" rtlCol="0" anchor="t"/>
          <a:lstStyle/>
          <a:p>
            <a:pPr marL="0" indent="0">
              <a:lnSpc>
                <a:spcPts val="4250"/>
              </a:lnSpc>
              <a:buNone/>
            </a:pPr>
            <a:r>
              <a:rPr lang="en-US" sz="34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3400" dirty="0"/>
          </a:p>
        </p:txBody>
      </p:sp>
      <p:sp>
        <p:nvSpPr>
          <p:cNvPr id="3" name="Text 1"/>
          <p:cNvSpPr/>
          <p:nvPr/>
        </p:nvSpPr>
        <p:spPr>
          <a:xfrm>
            <a:off x="648891" y="1333143"/>
            <a:ext cx="2617351" cy="327065"/>
          </a:xfrm>
          <a:prstGeom prst="rect">
            <a:avLst/>
          </a:prstGeom>
          <a:noFill/>
          <a:ln/>
        </p:spPr>
        <p:txBody>
          <a:bodyPr wrap="none" lIns="0" tIns="0" rIns="0" bIns="0" rtlCol="0" anchor="t"/>
          <a:lstStyle/>
          <a:p>
            <a:pPr marL="0" indent="0">
              <a:lnSpc>
                <a:spcPts val="2550"/>
              </a:lnSpc>
              <a:buNone/>
            </a:pPr>
            <a:r>
              <a:rPr lang="en-US" sz="2050" b="1" u="sng" dirty="0">
                <a:solidFill>
                  <a:srgbClr val="F9D933"/>
                </a:solidFill>
                <a:latin typeface="Quattrocento" pitchFamily="34" charset="0"/>
                <a:ea typeface="Quattrocento" pitchFamily="34" charset="-122"/>
                <a:cs typeface="Quattrocento" pitchFamily="34" charset="-120"/>
              </a:rPr>
              <a:t>Interprétations:</a:t>
            </a:r>
            <a:endParaRPr lang="en-US" sz="2050" dirty="0"/>
          </a:p>
        </p:txBody>
      </p:sp>
      <p:sp>
        <p:nvSpPr>
          <p:cNvPr id="4" name="Text 2"/>
          <p:cNvSpPr/>
          <p:nvPr/>
        </p:nvSpPr>
        <p:spPr>
          <a:xfrm>
            <a:off x="648891" y="1938218"/>
            <a:ext cx="13332619" cy="593169"/>
          </a:xfrm>
          <a:prstGeom prst="rect">
            <a:avLst/>
          </a:prstGeom>
          <a:noFill/>
          <a:ln/>
        </p:spPr>
        <p:txBody>
          <a:bodyPr wrap="square" lIns="0" tIns="0" rIns="0" bIns="0" rtlCol="0" anchor="t"/>
          <a:lstStyle/>
          <a:p>
            <a:pPr marL="0" indent="0">
              <a:lnSpc>
                <a:spcPts val="2300"/>
              </a:lnSpc>
              <a:buNone/>
            </a:pPr>
            <a:r>
              <a:rPr lang="en-US" sz="1450" dirty="0">
                <a:solidFill>
                  <a:srgbClr val="F9EEE7"/>
                </a:solidFill>
                <a:latin typeface="Quattrocento" pitchFamily="34" charset="0"/>
                <a:ea typeface="Quattrocento" pitchFamily="34" charset="-122"/>
                <a:cs typeface="Quattrocento" pitchFamily="34" charset="-120"/>
              </a:rPr>
              <a:t>Les cartes thermiques  permettent d'évaluer la relation entre différentes variables et les ventes (S/ billion Yuan) pour trois types de produits : pantalons, robes et pulls. Voici une interprétation des corrélations pour chaque cas :</a:t>
            </a:r>
            <a:endParaRPr lang="en-US" sz="1450" dirty="0"/>
          </a:p>
        </p:txBody>
      </p:sp>
      <p:sp>
        <p:nvSpPr>
          <p:cNvPr id="5" name="Shape 3"/>
          <p:cNvSpPr/>
          <p:nvPr/>
        </p:nvSpPr>
        <p:spPr>
          <a:xfrm>
            <a:off x="648891" y="2948345"/>
            <a:ext cx="417076" cy="417076"/>
          </a:xfrm>
          <a:prstGeom prst="roundRect">
            <a:avLst>
              <a:gd name="adj" fmla="val 6668"/>
            </a:avLst>
          </a:prstGeom>
          <a:solidFill>
            <a:srgbClr val="315251"/>
          </a:solidFill>
          <a:ln/>
        </p:spPr>
      </p:sp>
      <p:sp>
        <p:nvSpPr>
          <p:cNvPr id="6" name="Text 4"/>
          <p:cNvSpPr/>
          <p:nvPr/>
        </p:nvSpPr>
        <p:spPr>
          <a:xfrm>
            <a:off x="811054" y="3025973"/>
            <a:ext cx="92631" cy="261699"/>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1</a:t>
            </a:r>
            <a:endParaRPr lang="en-US" sz="2050" dirty="0"/>
          </a:p>
        </p:txBody>
      </p:sp>
      <p:sp>
        <p:nvSpPr>
          <p:cNvPr id="7" name="Text 5"/>
          <p:cNvSpPr/>
          <p:nvPr/>
        </p:nvSpPr>
        <p:spPr>
          <a:xfrm>
            <a:off x="1251347" y="2948345"/>
            <a:ext cx="2617351" cy="327065"/>
          </a:xfrm>
          <a:prstGeom prst="rect">
            <a:avLst/>
          </a:prstGeom>
          <a:noFill/>
          <a:ln/>
        </p:spPr>
        <p:txBody>
          <a:bodyPr wrap="none" lIns="0" tIns="0" rIns="0" bIns="0" rtlCol="0" anchor="t"/>
          <a:lstStyle/>
          <a:p>
            <a:pPr marL="0" indent="0">
              <a:lnSpc>
                <a:spcPts val="2550"/>
              </a:lnSpc>
              <a:buNone/>
            </a:pPr>
            <a:r>
              <a:rPr lang="en-US" sz="2050" b="1" dirty="0">
                <a:solidFill>
                  <a:srgbClr val="F9EEE7"/>
                </a:solidFill>
                <a:latin typeface="Quattrocento" pitchFamily="34" charset="0"/>
                <a:ea typeface="Quattrocento" pitchFamily="34" charset="-122"/>
                <a:cs typeface="Quattrocento" pitchFamily="34" charset="-120"/>
              </a:rPr>
              <a:t>Pantalons</a:t>
            </a:r>
            <a:r>
              <a:rPr lang="en-US" sz="2050" dirty="0">
                <a:solidFill>
                  <a:srgbClr val="F9EEE7"/>
                </a:solidFill>
                <a:latin typeface="Quattrocento" pitchFamily="34" charset="0"/>
                <a:ea typeface="Quattrocento" pitchFamily="34" charset="-122"/>
                <a:cs typeface="Quattrocento" pitchFamily="34" charset="-120"/>
              </a:rPr>
              <a:t> :</a:t>
            </a:r>
            <a:endParaRPr lang="en-US" sz="2050" dirty="0"/>
          </a:p>
        </p:txBody>
      </p:sp>
      <p:sp>
        <p:nvSpPr>
          <p:cNvPr id="8" name="Text 6"/>
          <p:cNvSpPr/>
          <p:nvPr/>
        </p:nvSpPr>
        <p:spPr>
          <a:xfrm>
            <a:off x="1251347" y="3386614"/>
            <a:ext cx="3718203" cy="593169"/>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F9EEE7"/>
                </a:solidFill>
                <a:latin typeface="Quattrocento" pitchFamily="34" charset="0"/>
                <a:ea typeface="Quattrocento" pitchFamily="34" charset="-122"/>
                <a:cs typeface="Quattrocento" pitchFamily="34" charset="-120"/>
              </a:rPr>
              <a:t>Variables avec une forte corrélation positive :</a:t>
            </a:r>
            <a:endParaRPr lang="en-US" sz="1450" dirty="0"/>
          </a:p>
        </p:txBody>
      </p:sp>
      <p:sp>
        <p:nvSpPr>
          <p:cNvPr id="9" name="Text 7"/>
          <p:cNvSpPr/>
          <p:nvPr/>
        </p:nvSpPr>
        <p:spPr>
          <a:xfrm>
            <a:off x="1251347" y="4044672"/>
            <a:ext cx="3718203" cy="118633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X8 (10 million) : Corrélation de 0.96 avec les ventes, ce qui indique que l'augmentation de cette variable est fortement liée à une hausse des ventes.</a:t>
            </a:r>
            <a:endParaRPr lang="en-US" sz="1450" dirty="0"/>
          </a:p>
        </p:txBody>
      </p:sp>
      <p:sp>
        <p:nvSpPr>
          <p:cNvPr id="10" name="Text 8"/>
          <p:cNvSpPr/>
          <p:nvPr/>
        </p:nvSpPr>
        <p:spPr>
          <a:xfrm>
            <a:off x="1251347" y="5295900"/>
            <a:ext cx="3718203" cy="889754"/>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X10 (million) : Corrélation parfaite (1.0), ce qui signifie une relation linéaire directe avec les ventes.</a:t>
            </a:r>
            <a:endParaRPr lang="en-US" sz="1450" dirty="0"/>
          </a:p>
        </p:txBody>
      </p:sp>
      <p:sp>
        <p:nvSpPr>
          <p:cNvPr id="11" name="Text 9"/>
          <p:cNvSpPr/>
          <p:nvPr/>
        </p:nvSpPr>
        <p:spPr>
          <a:xfrm>
            <a:off x="1251347" y="6250543"/>
            <a:ext cx="3718203" cy="296585"/>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F9EEE7"/>
                </a:solidFill>
                <a:latin typeface="Quattrocento" pitchFamily="34" charset="0"/>
                <a:ea typeface="Quattrocento" pitchFamily="34" charset="-122"/>
                <a:cs typeface="Quattrocento" pitchFamily="34" charset="-120"/>
              </a:rPr>
              <a:t>Variables modérément corrélées :</a:t>
            </a:r>
            <a:endParaRPr lang="en-US" sz="1450" dirty="0"/>
          </a:p>
        </p:txBody>
      </p:sp>
      <p:sp>
        <p:nvSpPr>
          <p:cNvPr id="12" name="Text 10"/>
          <p:cNvSpPr/>
          <p:nvPr/>
        </p:nvSpPr>
        <p:spPr>
          <a:xfrm>
            <a:off x="1251347" y="6612017"/>
            <a:ext cx="3718203"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X4 (billion) : Corrélation de 0.87.</a:t>
            </a:r>
            <a:endParaRPr lang="en-US" sz="1450" dirty="0"/>
          </a:p>
        </p:txBody>
      </p:sp>
      <p:sp>
        <p:nvSpPr>
          <p:cNvPr id="13" name="Text 11"/>
          <p:cNvSpPr/>
          <p:nvPr/>
        </p:nvSpPr>
        <p:spPr>
          <a:xfrm>
            <a:off x="1251347" y="6973491"/>
            <a:ext cx="3718203" cy="59316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X9 (100 thousand) : Corrélation plus faible à 0.78.</a:t>
            </a:r>
            <a:endParaRPr lang="en-US" sz="1450" dirty="0"/>
          </a:p>
        </p:txBody>
      </p:sp>
      <p:sp>
        <p:nvSpPr>
          <p:cNvPr id="14" name="Text 12"/>
          <p:cNvSpPr/>
          <p:nvPr/>
        </p:nvSpPr>
        <p:spPr>
          <a:xfrm>
            <a:off x="1251347" y="7631549"/>
            <a:ext cx="3718203" cy="1779508"/>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F9EEE7"/>
                </a:solidFill>
                <a:latin typeface="Quattrocento" pitchFamily="34" charset="0"/>
                <a:ea typeface="Quattrocento" pitchFamily="34" charset="-122"/>
                <a:cs typeface="Quattrocento" pitchFamily="34" charset="-120"/>
              </a:rPr>
              <a:t>Interprétation générale :</a:t>
            </a:r>
            <a:r>
              <a:rPr lang="en-US" sz="1450" dirty="0">
                <a:solidFill>
                  <a:srgbClr val="F9EEE7"/>
                </a:solidFill>
                <a:latin typeface="Quattrocento" pitchFamily="34" charset="0"/>
                <a:ea typeface="Quattrocento" pitchFamily="34" charset="-122"/>
                <a:cs typeface="Quattrocento" pitchFamily="34" charset="-120"/>
              </a:rPr>
              <a:t> Les ventes de pantalons dépendent fortement des variables mesurées en millions et en milliards, ce qui peut refléter leur contribution significative au chiffre d'affaires.</a:t>
            </a:r>
            <a:endParaRPr lang="en-US" sz="1450" dirty="0"/>
          </a:p>
        </p:txBody>
      </p:sp>
      <p:sp>
        <p:nvSpPr>
          <p:cNvPr id="15" name="Shape 13"/>
          <p:cNvSpPr/>
          <p:nvPr/>
        </p:nvSpPr>
        <p:spPr>
          <a:xfrm>
            <a:off x="5154930" y="2948345"/>
            <a:ext cx="417076" cy="417076"/>
          </a:xfrm>
          <a:prstGeom prst="roundRect">
            <a:avLst>
              <a:gd name="adj" fmla="val 6668"/>
            </a:avLst>
          </a:prstGeom>
          <a:solidFill>
            <a:srgbClr val="315251"/>
          </a:solidFill>
          <a:ln/>
        </p:spPr>
      </p:sp>
      <p:sp>
        <p:nvSpPr>
          <p:cNvPr id="16" name="Text 14"/>
          <p:cNvSpPr/>
          <p:nvPr/>
        </p:nvSpPr>
        <p:spPr>
          <a:xfrm>
            <a:off x="5293281" y="3025973"/>
            <a:ext cx="140256" cy="261699"/>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2</a:t>
            </a:r>
            <a:endParaRPr lang="en-US" sz="2050" dirty="0"/>
          </a:p>
        </p:txBody>
      </p:sp>
      <p:sp>
        <p:nvSpPr>
          <p:cNvPr id="17" name="Text 15"/>
          <p:cNvSpPr/>
          <p:nvPr/>
        </p:nvSpPr>
        <p:spPr>
          <a:xfrm>
            <a:off x="5757386" y="2948345"/>
            <a:ext cx="2617351" cy="327065"/>
          </a:xfrm>
          <a:prstGeom prst="rect">
            <a:avLst/>
          </a:prstGeom>
          <a:noFill/>
          <a:ln/>
        </p:spPr>
        <p:txBody>
          <a:bodyPr wrap="none" lIns="0" tIns="0" rIns="0" bIns="0" rtlCol="0" anchor="t"/>
          <a:lstStyle/>
          <a:p>
            <a:pPr marL="0" indent="0">
              <a:lnSpc>
                <a:spcPts val="2550"/>
              </a:lnSpc>
              <a:buNone/>
            </a:pPr>
            <a:r>
              <a:rPr lang="en-US" sz="2050" b="1" dirty="0">
                <a:solidFill>
                  <a:srgbClr val="F9EEE7"/>
                </a:solidFill>
                <a:latin typeface="Quattrocento" pitchFamily="34" charset="0"/>
                <a:ea typeface="Quattrocento" pitchFamily="34" charset="-122"/>
                <a:cs typeface="Quattrocento" pitchFamily="34" charset="-120"/>
              </a:rPr>
              <a:t>Robes</a:t>
            </a:r>
            <a:r>
              <a:rPr lang="en-US" sz="2050" dirty="0">
                <a:solidFill>
                  <a:srgbClr val="F9EEE7"/>
                </a:solidFill>
                <a:latin typeface="Quattrocento" pitchFamily="34" charset="0"/>
                <a:ea typeface="Quattrocento" pitchFamily="34" charset="-122"/>
                <a:cs typeface="Quattrocento" pitchFamily="34" charset="-120"/>
              </a:rPr>
              <a:t> :</a:t>
            </a:r>
            <a:endParaRPr lang="en-US" sz="2050" dirty="0"/>
          </a:p>
        </p:txBody>
      </p:sp>
      <p:sp>
        <p:nvSpPr>
          <p:cNvPr id="18" name="Text 16"/>
          <p:cNvSpPr/>
          <p:nvPr/>
        </p:nvSpPr>
        <p:spPr>
          <a:xfrm>
            <a:off x="5757386" y="3386614"/>
            <a:ext cx="3718203" cy="593169"/>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F9EEE7"/>
                </a:solidFill>
                <a:latin typeface="Quattrocento" pitchFamily="34" charset="0"/>
                <a:ea typeface="Quattrocento" pitchFamily="34" charset="-122"/>
                <a:cs typeface="Quattrocento" pitchFamily="34" charset="-120"/>
              </a:rPr>
              <a:t>Variables avec une très forte corrélation positive :</a:t>
            </a:r>
            <a:endParaRPr lang="en-US" sz="1450" dirty="0"/>
          </a:p>
        </p:txBody>
      </p:sp>
      <p:sp>
        <p:nvSpPr>
          <p:cNvPr id="19" name="Text 17"/>
          <p:cNvSpPr/>
          <p:nvPr/>
        </p:nvSpPr>
        <p:spPr>
          <a:xfrm>
            <a:off x="5757386" y="4044672"/>
            <a:ext cx="3718203" cy="118633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X8 (10 million) et X10 (million) : Corrélations de 0.97 et 1.0 respectivement, indiquant une forte dépendance des ventes à ces variables.</a:t>
            </a:r>
            <a:endParaRPr lang="en-US" sz="1450" dirty="0"/>
          </a:p>
        </p:txBody>
      </p:sp>
      <p:sp>
        <p:nvSpPr>
          <p:cNvPr id="20" name="Text 18"/>
          <p:cNvSpPr/>
          <p:nvPr/>
        </p:nvSpPr>
        <p:spPr>
          <a:xfrm>
            <a:off x="5757386" y="5295900"/>
            <a:ext cx="3718203"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X4 (billion) : Corrélation élevée à 0.93.</a:t>
            </a:r>
            <a:endParaRPr lang="en-US" sz="1450" dirty="0"/>
          </a:p>
        </p:txBody>
      </p:sp>
      <p:sp>
        <p:nvSpPr>
          <p:cNvPr id="21" name="Text 19"/>
          <p:cNvSpPr/>
          <p:nvPr/>
        </p:nvSpPr>
        <p:spPr>
          <a:xfrm>
            <a:off x="5757386" y="5657374"/>
            <a:ext cx="3718203" cy="593169"/>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F9EEE7"/>
                </a:solidFill>
                <a:latin typeface="Quattrocento" pitchFamily="34" charset="0"/>
                <a:ea typeface="Quattrocento" pitchFamily="34" charset="-122"/>
                <a:cs typeface="Quattrocento" pitchFamily="34" charset="-120"/>
              </a:rPr>
              <a:t>Variables avec une corrélation modérée :</a:t>
            </a:r>
            <a:endParaRPr lang="en-US" sz="1450" dirty="0"/>
          </a:p>
        </p:txBody>
      </p:sp>
      <p:sp>
        <p:nvSpPr>
          <p:cNvPr id="22" name="Text 20"/>
          <p:cNvSpPr/>
          <p:nvPr/>
        </p:nvSpPr>
        <p:spPr>
          <a:xfrm>
            <a:off x="5757386" y="6315432"/>
            <a:ext cx="3718203" cy="889754"/>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X9 (100 thousand) : Corrélation de 0.85, légèrement plus faible mais toujours positive.</a:t>
            </a:r>
            <a:endParaRPr lang="en-US" sz="1450" dirty="0"/>
          </a:p>
        </p:txBody>
      </p:sp>
      <p:sp>
        <p:nvSpPr>
          <p:cNvPr id="23" name="Text 21"/>
          <p:cNvSpPr/>
          <p:nvPr/>
        </p:nvSpPr>
        <p:spPr>
          <a:xfrm>
            <a:off x="5757386" y="7270075"/>
            <a:ext cx="3718203" cy="1779508"/>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F9EEE7"/>
                </a:solidFill>
                <a:latin typeface="Quattrocento" pitchFamily="34" charset="0"/>
                <a:ea typeface="Quattrocento" pitchFamily="34" charset="-122"/>
                <a:cs typeface="Quattrocento" pitchFamily="34" charset="-120"/>
              </a:rPr>
              <a:t>Interprétation générale :</a:t>
            </a:r>
            <a:r>
              <a:rPr lang="en-US" sz="1450" dirty="0">
                <a:solidFill>
                  <a:srgbClr val="F9EEE7"/>
                </a:solidFill>
                <a:latin typeface="Quattrocento" pitchFamily="34" charset="0"/>
                <a:ea typeface="Quattrocento" pitchFamily="34" charset="-122"/>
                <a:cs typeface="Quattrocento" pitchFamily="34" charset="-120"/>
              </a:rPr>
              <a:t> Les ventes de robes montrent une forte relation avec les mesures en millions et en milliards, tout en ayant une dépendance légèrement plus faible avec les unités plus petites.</a:t>
            </a:r>
            <a:endParaRPr lang="en-US" sz="1450" dirty="0"/>
          </a:p>
        </p:txBody>
      </p:sp>
      <p:sp>
        <p:nvSpPr>
          <p:cNvPr id="24" name="Shape 22"/>
          <p:cNvSpPr/>
          <p:nvPr/>
        </p:nvSpPr>
        <p:spPr>
          <a:xfrm>
            <a:off x="9660969" y="2948345"/>
            <a:ext cx="417076" cy="417076"/>
          </a:xfrm>
          <a:prstGeom prst="roundRect">
            <a:avLst>
              <a:gd name="adj" fmla="val 6668"/>
            </a:avLst>
          </a:prstGeom>
          <a:solidFill>
            <a:srgbClr val="315251"/>
          </a:solidFill>
          <a:ln/>
        </p:spPr>
      </p:sp>
      <p:sp>
        <p:nvSpPr>
          <p:cNvPr id="25" name="Text 23"/>
          <p:cNvSpPr/>
          <p:nvPr/>
        </p:nvSpPr>
        <p:spPr>
          <a:xfrm>
            <a:off x="9798248" y="3025973"/>
            <a:ext cx="142399" cy="261699"/>
          </a:xfrm>
          <a:prstGeom prst="rect">
            <a:avLst/>
          </a:prstGeom>
          <a:noFill/>
          <a:ln/>
        </p:spPr>
        <p:txBody>
          <a:bodyPr wrap="none" lIns="0" tIns="0" rIns="0" bIns="0" rtlCol="0" anchor="t"/>
          <a:lstStyle/>
          <a:p>
            <a:pPr marL="0" indent="0" algn="ctr">
              <a:lnSpc>
                <a:spcPts val="2050"/>
              </a:lnSpc>
              <a:buNone/>
            </a:pPr>
            <a:r>
              <a:rPr lang="en-US" sz="2050" dirty="0">
                <a:solidFill>
                  <a:srgbClr val="F9EEE7"/>
                </a:solidFill>
                <a:latin typeface="Quattrocento" pitchFamily="34" charset="0"/>
                <a:ea typeface="Quattrocento" pitchFamily="34" charset="-122"/>
                <a:cs typeface="Quattrocento" pitchFamily="34" charset="-120"/>
              </a:rPr>
              <a:t>3</a:t>
            </a:r>
            <a:endParaRPr lang="en-US" sz="2050" dirty="0"/>
          </a:p>
        </p:txBody>
      </p:sp>
      <p:sp>
        <p:nvSpPr>
          <p:cNvPr id="26" name="Text 24"/>
          <p:cNvSpPr/>
          <p:nvPr/>
        </p:nvSpPr>
        <p:spPr>
          <a:xfrm>
            <a:off x="10263426" y="2948345"/>
            <a:ext cx="2617351" cy="327065"/>
          </a:xfrm>
          <a:prstGeom prst="rect">
            <a:avLst/>
          </a:prstGeom>
          <a:noFill/>
          <a:ln/>
        </p:spPr>
        <p:txBody>
          <a:bodyPr wrap="none" lIns="0" tIns="0" rIns="0" bIns="0" rtlCol="0" anchor="t"/>
          <a:lstStyle/>
          <a:p>
            <a:pPr marL="0" indent="0">
              <a:lnSpc>
                <a:spcPts val="2550"/>
              </a:lnSpc>
              <a:buNone/>
            </a:pPr>
            <a:r>
              <a:rPr lang="en-US" sz="2050" b="1" dirty="0">
                <a:solidFill>
                  <a:srgbClr val="F9EEE7"/>
                </a:solidFill>
                <a:latin typeface="Quattrocento" pitchFamily="34" charset="0"/>
                <a:ea typeface="Quattrocento" pitchFamily="34" charset="-122"/>
                <a:cs typeface="Quattrocento" pitchFamily="34" charset="-120"/>
              </a:rPr>
              <a:t>Pulls</a:t>
            </a:r>
            <a:r>
              <a:rPr lang="en-US" sz="2050" dirty="0">
                <a:solidFill>
                  <a:srgbClr val="F9EEE7"/>
                </a:solidFill>
                <a:latin typeface="Quattrocento" pitchFamily="34" charset="0"/>
                <a:ea typeface="Quattrocento" pitchFamily="34" charset="-122"/>
                <a:cs typeface="Quattrocento" pitchFamily="34" charset="-120"/>
              </a:rPr>
              <a:t> :</a:t>
            </a:r>
            <a:endParaRPr lang="en-US" sz="2050" dirty="0"/>
          </a:p>
        </p:txBody>
      </p:sp>
      <p:sp>
        <p:nvSpPr>
          <p:cNvPr id="27" name="Text 25"/>
          <p:cNvSpPr/>
          <p:nvPr/>
        </p:nvSpPr>
        <p:spPr>
          <a:xfrm>
            <a:off x="10263426" y="3386614"/>
            <a:ext cx="3718203" cy="593169"/>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F9EEE7"/>
                </a:solidFill>
                <a:latin typeface="Quattrocento" pitchFamily="34" charset="0"/>
                <a:ea typeface="Quattrocento" pitchFamily="34" charset="-122"/>
                <a:cs typeface="Quattrocento" pitchFamily="34" charset="-120"/>
              </a:rPr>
              <a:t>Variables avec une forte corrélation positive :</a:t>
            </a:r>
            <a:endParaRPr lang="en-US" sz="1450" dirty="0"/>
          </a:p>
        </p:txBody>
      </p:sp>
      <p:sp>
        <p:nvSpPr>
          <p:cNvPr id="28" name="Text 26"/>
          <p:cNvSpPr/>
          <p:nvPr/>
        </p:nvSpPr>
        <p:spPr>
          <a:xfrm>
            <a:off x="10263426" y="4044672"/>
            <a:ext cx="3718203" cy="1186339"/>
          </a:xfrm>
          <a:prstGeom prst="rect">
            <a:avLst/>
          </a:prstGeom>
          <a:noFill/>
          <a:ln/>
        </p:spPr>
        <p:txBody>
          <a:bodyPr wrap="square" lIns="0" tIns="0" rIns="0" bIns="0" rtlCol="0" anchor="t"/>
          <a:lstStyle/>
          <a:p>
            <a:pPr marL="685800" lvl="1"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X4, X8 et X10 : Corrélations respectives de 0.94, 0.97 et 0.99 avec les ventes. Cela suggère une relation étroite et linéaire.</a:t>
            </a:r>
            <a:endParaRPr lang="en-US" sz="1450" dirty="0"/>
          </a:p>
        </p:txBody>
      </p:sp>
      <p:sp>
        <p:nvSpPr>
          <p:cNvPr id="29" name="Text 27"/>
          <p:cNvSpPr/>
          <p:nvPr/>
        </p:nvSpPr>
        <p:spPr>
          <a:xfrm>
            <a:off x="10263426" y="5295900"/>
            <a:ext cx="3718203" cy="593169"/>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F9EEE7"/>
                </a:solidFill>
                <a:latin typeface="Quattrocento" pitchFamily="34" charset="0"/>
                <a:ea typeface="Quattrocento" pitchFamily="34" charset="-122"/>
                <a:cs typeface="Quattrocento" pitchFamily="34" charset="-120"/>
              </a:rPr>
              <a:t>Variables avec une corrélation légèrement plus faible :</a:t>
            </a:r>
            <a:endParaRPr lang="en-US" sz="1450" dirty="0"/>
          </a:p>
        </p:txBody>
      </p:sp>
      <p:sp>
        <p:nvSpPr>
          <p:cNvPr id="30" name="Text 28"/>
          <p:cNvSpPr/>
          <p:nvPr/>
        </p:nvSpPr>
        <p:spPr>
          <a:xfrm>
            <a:off x="10263426" y="5953958"/>
            <a:ext cx="3718203" cy="593169"/>
          </a:xfrm>
          <a:prstGeom prst="rect">
            <a:avLst/>
          </a:prstGeom>
          <a:noFill/>
          <a:ln/>
        </p:spPr>
        <p:txBody>
          <a:bodyPr wrap="square" lIns="0" tIns="0" rIns="0" bIns="0" rtlCol="0" anchor="t"/>
          <a:lstStyle/>
          <a:p>
            <a:pPr marL="685800" lvl="1" indent="-342900" algn="l">
              <a:lnSpc>
                <a:spcPts val="2300"/>
              </a:lnSpc>
              <a:buSzPct val="100000"/>
              <a:buChar char="•"/>
            </a:pPr>
            <a:r>
              <a:rPr lang="en-US" sz="1450" dirty="0">
                <a:solidFill>
                  <a:srgbClr val="F9EEE7"/>
                </a:solidFill>
                <a:latin typeface="Quattrocento" pitchFamily="34" charset="0"/>
                <a:ea typeface="Quattrocento" pitchFamily="34" charset="-122"/>
                <a:cs typeface="Quattrocento" pitchFamily="34" charset="-120"/>
              </a:rPr>
              <a:t>X9 (100 thousand) : Corrélation de 0.93.</a:t>
            </a:r>
            <a:endParaRPr lang="en-US" sz="1450" dirty="0"/>
          </a:p>
        </p:txBody>
      </p:sp>
      <p:sp>
        <p:nvSpPr>
          <p:cNvPr id="31" name="Text 29"/>
          <p:cNvSpPr/>
          <p:nvPr/>
        </p:nvSpPr>
        <p:spPr>
          <a:xfrm>
            <a:off x="10263426" y="6612017"/>
            <a:ext cx="3718203" cy="1482923"/>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F9EEE7"/>
                </a:solidFill>
                <a:latin typeface="Quattrocento" pitchFamily="34" charset="0"/>
                <a:ea typeface="Quattrocento" pitchFamily="34" charset="-122"/>
                <a:cs typeface="Quattrocento" pitchFamily="34" charset="-120"/>
              </a:rPr>
              <a:t>Interprétation générale :</a:t>
            </a:r>
            <a:r>
              <a:rPr lang="en-US" sz="1450" dirty="0">
                <a:solidFill>
                  <a:srgbClr val="F9EEE7"/>
                </a:solidFill>
                <a:latin typeface="Quattrocento" pitchFamily="34" charset="0"/>
                <a:ea typeface="Quattrocento" pitchFamily="34" charset="-122"/>
                <a:cs typeface="Quattrocento" pitchFamily="34" charset="-120"/>
              </a:rPr>
              <a:t> Les ventes de pulls montrent une cohérence marquée dans leur relation avec les différentes variables, particulièrement celles mesurées en millions.</a:t>
            </a:r>
            <a:endParaRPr lang="en-US" sz="14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837724" y="658297"/>
            <a:ext cx="12954952"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La corrélation entre les différentes variables et les ventes</a:t>
            </a:r>
            <a:endParaRPr lang="en-US" sz="4400" dirty="0"/>
          </a:p>
        </p:txBody>
      </p:sp>
      <p:sp>
        <p:nvSpPr>
          <p:cNvPr id="3" name="Text 1"/>
          <p:cNvSpPr/>
          <p:nvPr/>
        </p:nvSpPr>
        <p:spPr>
          <a:xfrm>
            <a:off x="837724" y="2425303"/>
            <a:ext cx="3379470" cy="422315"/>
          </a:xfrm>
          <a:prstGeom prst="rect">
            <a:avLst/>
          </a:prstGeom>
          <a:noFill/>
          <a:ln/>
        </p:spPr>
        <p:txBody>
          <a:bodyPr wrap="none" lIns="0" tIns="0" rIns="0" bIns="0" rtlCol="0" anchor="t"/>
          <a:lstStyle/>
          <a:p>
            <a:pPr marL="0" indent="0">
              <a:lnSpc>
                <a:spcPts val="3300"/>
              </a:lnSpc>
              <a:buNone/>
            </a:pPr>
            <a:r>
              <a:rPr lang="en-US" sz="2650" b="1" u="sng" dirty="0">
                <a:solidFill>
                  <a:srgbClr val="F9D933"/>
                </a:solidFill>
                <a:latin typeface="Quattrocento" pitchFamily="34" charset="0"/>
                <a:ea typeface="Quattrocento" pitchFamily="34" charset="-122"/>
                <a:cs typeface="Quattrocento" pitchFamily="34" charset="-120"/>
              </a:rPr>
              <a:t>Conclusions:</a:t>
            </a:r>
            <a:endParaRPr lang="en-US" sz="2650" dirty="0"/>
          </a:p>
        </p:txBody>
      </p:sp>
      <p:sp>
        <p:nvSpPr>
          <p:cNvPr id="4" name="Text 2"/>
          <p:cNvSpPr/>
          <p:nvPr/>
        </p:nvSpPr>
        <p:spPr>
          <a:xfrm>
            <a:off x="837724" y="3206591"/>
            <a:ext cx="12954952"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Pour les trois produits, les ventes (S/ billion Yuan) sont fortement influencées par les variables représentant des chiffres d'affaires élevés (X8 et X10). Cela indique que les grands nombres d'achats supplémentaires ou les grosses transactions contribuent principalement aux ventes globales. Les corrélations légèrement plus faibles pour X9 (100 thousand) suggèrent que les petits montants ou segments jouent un rôle moindre.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9725" y="1187887"/>
            <a:ext cx="5965388" cy="554355"/>
          </a:xfrm>
          <a:prstGeom prst="rect">
            <a:avLst/>
          </a:prstGeom>
          <a:noFill/>
          <a:ln/>
        </p:spPr>
        <p:txBody>
          <a:bodyPr wrap="none" lIns="0" tIns="0" rIns="0" bIns="0" rtlCol="0" anchor="t"/>
          <a:lstStyle/>
          <a:p>
            <a:pPr marL="0" indent="0">
              <a:lnSpc>
                <a:spcPts val="4350"/>
              </a:lnSpc>
              <a:buNone/>
            </a:pPr>
            <a:r>
              <a:rPr lang="en-US" sz="3450" b="1" dirty="0">
                <a:solidFill>
                  <a:srgbClr val="FFD9BE"/>
                </a:solidFill>
                <a:latin typeface="Quattrocento" pitchFamily="34" charset="0"/>
                <a:ea typeface="Quattrocento" pitchFamily="34" charset="-122"/>
                <a:cs typeface="Quattrocento" pitchFamily="34" charset="-120"/>
              </a:rPr>
              <a:t>Processus d’analyse à réaliser</a:t>
            </a:r>
            <a:endParaRPr lang="en-US" sz="3450" dirty="0"/>
          </a:p>
        </p:txBody>
      </p:sp>
      <p:pic>
        <p:nvPicPr>
          <p:cNvPr id="3" name="Image 0" descr="preencoded.png"/>
          <p:cNvPicPr>
            <a:picLocks noChangeAspect="1"/>
          </p:cNvPicPr>
          <p:nvPr/>
        </p:nvPicPr>
        <p:blipFill>
          <a:blip r:embed="rId3"/>
          <a:stretch>
            <a:fillRect/>
          </a:stretch>
        </p:blipFill>
        <p:spPr>
          <a:xfrm>
            <a:off x="3687961" y="2119193"/>
            <a:ext cx="598884" cy="654129"/>
          </a:xfrm>
          <a:prstGeom prst="rect">
            <a:avLst/>
          </a:prstGeom>
        </p:spPr>
      </p:pic>
      <p:sp>
        <p:nvSpPr>
          <p:cNvPr id="4" name="Text 1"/>
          <p:cNvSpPr/>
          <p:nvPr/>
        </p:nvSpPr>
        <p:spPr>
          <a:xfrm>
            <a:off x="3945612" y="2327553"/>
            <a:ext cx="83463"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1</a:t>
            </a:r>
            <a:endParaRPr lang="en-US" sz="1850" dirty="0"/>
          </a:p>
        </p:txBody>
      </p:sp>
      <p:sp>
        <p:nvSpPr>
          <p:cNvPr id="5" name="Text 2"/>
          <p:cNvSpPr/>
          <p:nvPr/>
        </p:nvSpPr>
        <p:spPr>
          <a:xfrm>
            <a:off x="4475321" y="2307669"/>
            <a:ext cx="2124789"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Collecte des données</a:t>
            </a:r>
            <a:endParaRPr lang="en-US" sz="1700" dirty="0"/>
          </a:p>
        </p:txBody>
      </p:sp>
      <p:sp>
        <p:nvSpPr>
          <p:cNvPr id="6" name="Shape 3"/>
          <p:cNvSpPr/>
          <p:nvPr/>
        </p:nvSpPr>
        <p:spPr>
          <a:xfrm>
            <a:off x="4333875" y="2787253"/>
            <a:ext cx="9589770" cy="11430"/>
          </a:xfrm>
          <a:prstGeom prst="roundRect">
            <a:avLst>
              <a:gd name="adj" fmla="val 247376"/>
            </a:avLst>
          </a:prstGeom>
          <a:solidFill>
            <a:srgbClr val="4A6B6A"/>
          </a:solidFill>
          <a:ln/>
        </p:spPr>
      </p:sp>
      <p:pic>
        <p:nvPicPr>
          <p:cNvPr id="7" name="Image 1" descr="preencoded.png"/>
          <p:cNvPicPr>
            <a:picLocks noChangeAspect="1"/>
          </p:cNvPicPr>
          <p:nvPr/>
        </p:nvPicPr>
        <p:blipFill>
          <a:blip r:embed="rId4"/>
          <a:stretch>
            <a:fillRect/>
          </a:stretch>
        </p:blipFill>
        <p:spPr>
          <a:xfrm>
            <a:off x="3388400" y="2820353"/>
            <a:ext cx="1197888" cy="654129"/>
          </a:xfrm>
          <a:prstGeom prst="rect">
            <a:avLst/>
          </a:prstGeom>
        </p:spPr>
      </p:pic>
      <p:sp>
        <p:nvSpPr>
          <p:cNvPr id="8" name="Text 4"/>
          <p:cNvSpPr/>
          <p:nvPr/>
        </p:nvSpPr>
        <p:spPr>
          <a:xfrm>
            <a:off x="3924181" y="2958941"/>
            <a:ext cx="126325"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2</a:t>
            </a:r>
            <a:endParaRPr lang="en-US" sz="1850" dirty="0"/>
          </a:p>
        </p:txBody>
      </p:sp>
      <p:sp>
        <p:nvSpPr>
          <p:cNvPr id="9" name="Text 5"/>
          <p:cNvSpPr/>
          <p:nvPr/>
        </p:nvSpPr>
        <p:spPr>
          <a:xfrm>
            <a:off x="4774763" y="3008828"/>
            <a:ext cx="1607820"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Echantillonnage</a:t>
            </a:r>
            <a:endParaRPr lang="en-US" sz="1700" dirty="0"/>
          </a:p>
        </p:txBody>
      </p:sp>
      <p:sp>
        <p:nvSpPr>
          <p:cNvPr id="10" name="Shape 6"/>
          <p:cNvSpPr/>
          <p:nvPr/>
        </p:nvSpPr>
        <p:spPr>
          <a:xfrm>
            <a:off x="4633317" y="3488412"/>
            <a:ext cx="9290328" cy="11430"/>
          </a:xfrm>
          <a:prstGeom prst="roundRect">
            <a:avLst>
              <a:gd name="adj" fmla="val 247376"/>
            </a:avLst>
          </a:prstGeom>
          <a:solidFill>
            <a:srgbClr val="4A6B6A"/>
          </a:solidFill>
          <a:ln/>
        </p:spPr>
      </p:sp>
      <p:pic>
        <p:nvPicPr>
          <p:cNvPr id="11" name="Image 2" descr="preencoded.png"/>
          <p:cNvPicPr>
            <a:picLocks noChangeAspect="1"/>
          </p:cNvPicPr>
          <p:nvPr/>
        </p:nvPicPr>
        <p:blipFill>
          <a:blip r:embed="rId5"/>
          <a:stretch>
            <a:fillRect/>
          </a:stretch>
        </p:blipFill>
        <p:spPr>
          <a:xfrm>
            <a:off x="3088958" y="3521512"/>
            <a:ext cx="1796891" cy="654129"/>
          </a:xfrm>
          <a:prstGeom prst="rect">
            <a:avLst/>
          </a:prstGeom>
        </p:spPr>
      </p:pic>
      <p:sp>
        <p:nvSpPr>
          <p:cNvPr id="12" name="Text 7"/>
          <p:cNvSpPr/>
          <p:nvPr/>
        </p:nvSpPr>
        <p:spPr>
          <a:xfrm>
            <a:off x="3923228" y="3660100"/>
            <a:ext cx="128230"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3</a:t>
            </a:r>
            <a:endParaRPr lang="en-US" sz="1850" dirty="0"/>
          </a:p>
        </p:txBody>
      </p:sp>
      <p:sp>
        <p:nvSpPr>
          <p:cNvPr id="13" name="Text 8"/>
          <p:cNvSpPr/>
          <p:nvPr/>
        </p:nvSpPr>
        <p:spPr>
          <a:xfrm>
            <a:off x="5074325" y="3709987"/>
            <a:ext cx="2646640"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Suppression des doublons</a:t>
            </a:r>
            <a:endParaRPr lang="en-US" sz="1700" dirty="0"/>
          </a:p>
        </p:txBody>
      </p:sp>
      <p:sp>
        <p:nvSpPr>
          <p:cNvPr id="14" name="Shape 9"/>
          <p:cNvSpPr/>
          <p:nvPr/>
        </p:nvSpPr>
        <p:spPr>
          <a:xfrm>
            <a:off x="4932878" y="4189571"/>
            <a:ext cx="8990767" cy="11430"/>
          </a:xfrm>
          <a:prstGeom prst="roundRect">
            <a:avLst>
              <a:gd name="adj" fmla="val 247376"/>
            </a:avLst>
          </a:prstGeom>
          <a:solidFill>
            <a:srgbClr val="4A6B6A"/>
          </a:solidFill>
          <a:ln/>
        </p:spPr>
      </p:sp>
      <p:pic>
        <p:nvPicPr>
          <p:cNvPr id="15" name="Image 3" descr="preencoded.png"/>
          <p:cNvPicPr>
            <a:picLocks noChangeAspect="1"/>
          </p:cNvPicPr>
          <p:nvPr/>
        </p:nvPicPr>
        <p:blipFill>
          <a:blip r:embed="rId6"/>
          <a:stretch>
            <a:fillRect/>
          </a:stretch>
        </p:blipFill>
        <p:spPr>
          <a:xfrm>
            <a:off x="2789396" y="4222671"/>
            <a:ext cx="2395895" cy="654129"/>
          </a:xfrm>
          <a:prstGeom prst="rect">
            <a:avLst/>
          </a:prstGeom>
        </p:spPr>
      </p:pic>
      <p:sp>
        <p:nvSpPr>
          <p:cNvPr id="16" name="Text 10"/>
          <p:cNvSpPr/>
          <p:nvPr/>
        </p:nvSpPr>
        <p:spPr>
          <a:xfrm>
            <a:off x="3927515" y="4361259"/>
            <a:ext cx="119658"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4</a:t>
            </a:r>
            <a:endParaRPr lang="en-US" sz="1850" dirty="0"/>
          </a:p>
        </p:txBody>
      </p:sp>
      <p:sp>
        <p:nvSpPr>
          <p:cNvPr id="17" name="Text 11"/>
          <p:cNvSpPr/>
          <p:nvPr/>
        </p:nvSpPr>
        <p:spPr>
          <a:xfrm>
            <a:off x="5373767" y="4411147"/>
            <a:ext cx="3234333"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Gestion des valeurs manquantes</a:t>
            </a:r>
            <a:endParaRPr lang="en-US" sz="1700" dirty="0"/>
          </a:p>
        </p:txBody>
      </p:sp>
      <p:sp>
        <p:nvSpPr>
          <p:cNvPr id="18" name="Shape 12"/>
          <p:cNvSpPr/>
          <p:nvPr/>
        </p:nvSpPr>
        <p:spPr>
          <a:xfrm>
            <a:off x="5232321" y="4890730"/>
            <a:ext cx="8691324" cy="11430"/>
          </a:xfrm>
          <a:prstGeom prst="roundRect">
            <a:avLst>
              <a:gd name="adj" fmla="val 247376"/>
            </a:avLst>
          </a:prstGeom>
          <a:solidFill>
            <a:srgbClr val="4A6B6A"/>
          </a:solidFill>
          <a:ln/>
        </p:spPr>
      </p:sp>
      <p:pic>
        <p:nvPicPr>
          <p:cNvPr id="19" name="Image 4" descr="preencoded.png"/>
          <p:cNvPicPr>
            <a:picLocks noChangeAspect="1"/>
          </p:cNvPicPr>
          <p:nvPr/>
        </p:nvPicPr>
        <p:blipFill>
          <a:blip r:embed="rId7"/>
          <a:stretch>
            <a:fillRect/>
          </a:stretch>
        </p:blipFill>
        <p:spPr>
          <a:xfrm>
            <a:off x="2489954" y="4923830"/>
            <a:ext cx="2994898" cy="654129"/>
          </a:xfrm>
          <a:prstGeom prst="rect">
            <a:avLst/>
          </a:prstGeom>
        </p:spPr>
      </p:pic>
      <p:sp>
        <p:nvSpPr>
          <p:cNvPr id="20" name="Text 13"/>
          <p:cNvSpPr/>
          <p:nvPr/>
        </p:nvSpPr>
        <p:spPr>
          <a:xfrm>
            <a:off x="3924776" y="5062418"/>
            <a:ext cx="125135"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5</a:t>
            </a:r>
            <a:endParaRPr lang="en-US" sz="1850" dirty="0"/>
          </a:p>
        </p:txBody>
      </p:sp>
      <p:sp>
        <p:nvSpPr>
          <p:cNvPr id="21" name="Text 14"/>
          <p:cNvSpPr/>
          <p:nvPr/>
        </p:nvSpPr>
        <p:spPr>
          <a:xfrm>
            <a:off x="5673328" y="5112306"/>
            <a:ext cx="3268504"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Détection des valeurs aberrantes</a:t>
            </a:r>
            <a:endParaRPr lang="en-US" sz="1700" dirty="0"/>
          </a:p>
        </p:txBody>
      </p:sp>
      <p:sp>
        <p:nvSpPr>
          <p:cNvPr id="22" name="Shape 15"/>
          <p:cNvSpPr/>
          <p:nvPr/>
        </p:nvSpPr>
        <p:spPr>
          <a:xfrm>
            <a:off x="5531882" y="5591889"/>
            <a:ext cx="8391763" cy="11430"/>
          </a:xfrm>
          <a:prstGeom prst="roundRect">
            <a:avLst>
              <a:gd name="adj" fmla="val 247376"/>
            </a:avLst>
          </a:prstGeom>
          <a:solidFill>
            <a:srgbClr val="4A6B6A"/>
          </a:solidFill>
          <a:ln/>
        </p:spPr>
      </p:sp>
      <p:pic>
        <p:nvPicPr>
          <p:cNvPr id="23" name="Image 5" descr="preencoded.png"/>
          <p:cNvPicPr>
            <a:picLocks noChangeAspect="1"/>
          </p:cNvPicPr>
          <p:nvPr/>
        </p:nvPicPr>
        <p:blipFill>
          <a:blip r:embed="rId8"/>
          <a:stretch>
            <a:fillRect/>
          </a:stretch>
        </p:blipFill>
        <p:spPr>
          <a:xfrm>
            <a:off x="2190393" y="5624989"/>
            <a:ext cx="3593902" cy="654129"/>
          </a:xfrm>
          <a:prstGeom prst="rect">
            <a:avLst/>
          </a:prstGeom>
        </p:spPr>
      </p:pic>
      <p:sp>
        <p:nvSpPr>
          <p:cNvPr id="24" name="Text 16"/>
          <p:cNvSpPr/>
          <p:nvPr/>
        </p:nvSpPr>
        <p:spPr>
          <a:xfrm>
            <a:off x="3923109" y="5763578"/>
            <a:ext cx="128230"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6</a:t>
            </a:r>
            <a:endParaRPr lang="en-US" sz="1850" dirty="0"/>
          </a:p>
        </p:txBody>
      </p:sp>
      <p:sp>
        <p:nvSpPr>
          <p:cNvPr id="25" name="Text 17"/>
          <p:cNvSpPr/>
          <p:nvPr/>
        </p:nvSpPr>
        <p:spPr>
          <a:xfrm>
            <a:off x="5972770" y="5813465"/>
            <a:ext cx="3538299"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Mise à l'échelle des caractéristiques</a:t>
            </a:r>
            <a:endParaRPr lang="en-US" sz="1700" dirty="0"/>
          </a:p>
        </p:txBody>
      </p:sp>
      <p:sp>
        <p:nvSpPr>
          <p:cNvPr id="26" name="Shape 18"/>
          <p:cNvSpPr/>
          <p:nvPr/>
        </p:nvSpPr>
        <p:spPr>
          <a:xfrm>
            <a:off x="5831324" y="6293048"/>
            <a:ext cx="8092321" cy="11430"/>
          </a:xfrm>
          <a:prstGeom prst="roundRect">
            <a:avLst>
              <a:gd name="adj" fmla="val 247376"/>
            </a:avLst>
          </a:prstGeom>
          <a:solidFill>
            <a:srgbClr val="4A6B6A"/>
          </a:solidFill>
          <a:ln/>
        </p:spPr>
      </p:sp>
      <p:pic>
        <p:nvPicPr>
          <p:cNvPr id="27" name="Image 6" descr="preencoded.png"/>
          <p:cNvPicPr>
            <a:picLocks noChangeAspect="1"/>
          </p:cNvPicPr>
          <p:nvPr/>
        </p:nvPicPr>
        <p:blipFill>
          <a:blip r:embed="rId9"/>
          <a:stretch>
            <a:fillRect/>
          </a:stretch>
        </p:blipFill>
        <p:spPr>
          <a:xfrm>
            <a:off x="1890951" y="6326148"/>
            <a:ext cx="4192905" cy="654129"/>
          </a:xfrm>
          <a:prstGeom prst="rect">
            <a:avLst/>
          </a:prstGeom>
        </p:spPr>
      </p:pic>
      <p:sp>
        <p:nvSpPr>
          <p:cNvPr id="28" name="Text 19"/>
          <p:cNvSpPr/>
          <p:nvPr/>
        </p:nvSpPr>
        <p:spPr>
          <a:xfrm>
            <a:off x="3927038" y="6464737"/>
            <a:ext cx="120610"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7</a:t>
            </a:r>
            <a:endParaRPr lang="en-US" sz="1850" dirty="0"/>
          </a:p>
        </p:txBody>
      </p:sp>
      <p:sp>
        <p:nvSpPr>
          <p:cNvPr id="29" name="Text 20"/>
          <p:cNvSpPr/>
          <p:nvPr/>
        </p:nvSpPr>
        <p:spPr>
          <a:xfrm>
            <a:off x="6272332" y="6514624"/>
            <a:ext cx="4636770"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Relation entre les caractéristiques et les ventes</a:t>
            </a:r>
            <a:endParaRPr lang="en-US" sz="1700" dirty="0"/>
          </a:p>
        </p:txBody>
      </p:sp>
      <p:sp>
        <p:nvSpPr>
          <p:cNvPr id="30" name="Shape 21"/>
          <p:cNvSpPr/>
          <p:nvPr/>
        </p:nvSpPr>
        <p:spPr>
          <a:xfrm>
            <a:off x="6130885" y="6994208"/>
            <a:ext cx="7792760" cy="11430"/>
          </a:xfrm>
          <a:prstGeom prst="roundRect">
            <a:avLst>
              <a:gd name="adj" fmla="val 247376"/>
            </a:avLst>
          </a:prstGeom>
          <a:solidFill>
            <a:srgbClr val="4A6B6A"/>
          </a:solidFill>
          <a:ln/>
        </p:spPr>
      </p:sp>
      <p:pic>
        <p:nvPicPr>
          <p:cNvPr id="31" name="Image 7" descr="preencoded.png"/>
          <p:cNvPicPr>
            <a:picLocks noChangeAspect="1"/>
          </p:cNvPicPr>
          <p:nvPr/>
        </p:nvPicPr>
        <p:blipFill>
          <a:blip r:embed="rId10"/>
          <a:stretch>
            <a:fillRect/>
          </a:stretch>
        </p:blipFill>
        <p:spPr>
          <a:xfrm>
            <a:off x="1591389" y="7027307"/>
            <a:ext cx="4791908" cy="654129"/>
          </a:xfrm>
          <a:prstGeom prst="rect">
            <a:avLst/>
          </a:prstGeom>
        </p:spPr>
      </p:pic>
      <p:sp>
        <p:nvSpPr>
          <p:cNvPr id="32" name="Text 22"/>
          <p:cNvSpPr/>
          <p:nvPr/>
        </p:nvSpPr>
        <p:spPr>
          <a:xfrm>
            <a:off x="3921562" y="7165896"/>
            <a:ext cx="131445"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8</a:t>
            </a:r>
            <a:endParaRPr lang="en-US" sz="1850" dirty="0"/>
          </a:p>
        </p:txBody>
      </p:sp>
      <p:sp>
        <p:nvSpPr>
          <p:cNvPr id="33" name="Text 23"/>
          <p:cNvSpPr/>
          <p:nvPr/>
        </p:nvSpPr>
        <p:spPr>
          <a:xfrm>
            <a:off x="6571774" y="7215783"/>
            <a:ext cx="5576292"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la corrélation entre les différentes variables et les ventes</a:t>
            </a:r>
            <a:endParaRPr lang="en-US" sz="1700" dirty="0"/>
          </a:p>
        </p:txBody>
      </p:sp>
      <p:sp>
        <p:nvSpPr>
          <p:cNvPr id="34" name="Shape 24"/>
          <p:cNvSpPr/>
          <p:nvPr/>
        </p:nvSpPr>
        <p:spPr>
          <a:xfrm>
            <a:off x="6430328" y="7695367"/>
            <a:ext cx="7493318" cy="11430"/>
          </a:xfrm>
          <a:prstGeom prst="roundRect">
            <a:avLst>
              <a:gd name="adj" fmla="val 247376"/>
            </a:avLst>
          </a:prstGeom>
          <a:solidFill>
            <a:srgbClr val="4A6B6A"/>
          </a:solidFill>
          <a:ln/>
        </p:spPr>
      </p:sp>
      <p:pic>
        <p:nvPicPr>
          <p:cNvPr id="35" name="Image 8" descr="preencoded.png"/>
          <p:cNvPicPr>
            <a:picLocks noChangeAspect="1"/>
          </p:cNvPicPr>
          <p:nvPr/>
        </p:nvPicPr>
        <p:blipFill>
          <a:blip r:embed="rId11"/>
          <a:stretch>
            <a:fillRect/>
          </a:stretch>
        </p:blipFill>
        <p:spPr>
          <a:xfrm>
            <a:off x="1291947" y="7728466"/>
            <a:ext cx="5390912" cy="654129"/>
          </a:xfrm>
          <a:prstGeom prst="rect">
            <a:avLst/>
          </a:prstGeom>
        </p:spPr>
      </p:pic>
      <p:sp>
        <p:nvSpPr>
          <p:cNvPr id="36" name="Text 25"/>
          <p:cNvSpPr/>
          <p:nvPr/>
        </p:nvSpPr>
        <p:spPr>
          <a:xfrm>
            <a:off x="3923228" y="7867055"/>
            <a:ext cx="128230"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9</a:t>
            </a:r>
            <a:endParaRPr lang="en-US" sz="1850" dirty="0"/>
          </a:p>
        </p:txBody>
      </p:sp>
      <p:sp>
        <p:nvSpPr>
          <p:cNvPr id="37" name="Text 26"/>
          <p:cNvSpPr/>
          <p:nvPr/>
        </p:nvSpPr>
        <p:spPr>
          <a:xfrm>
            <a:off x="6871335" y="7916942"/>
            <a:ext cx="1664494"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Test d'hypothèse</a:t>
            </a:r>
            <a:endParaRPr lang="en-US" sz="1700" dirty="0"/>
          </a:p>
        </p:txBody>
      </p:sp>
      <p:sp>
        <p:nvSpPr>
          <p:cNvPr id="38" name="Shape 27"/>
          <p:cNvSpPr/>
          <p:nvPr/>
        </p:nvSpPr>
        <p:spPr>
          <a:xfrm>
            <a:off x="6729889" y="8396526"/>
            <a:ext cx="7193756" cy="11430"/>
          </a:xfrm>
          <a:prstGeom prst="roundRect">
            <a:avLst>
              <a:gd name="adj" fmla="val 247376"/>
            </a:avLst>
          </a:prstGeom>
          <a:solidFill>
            <a:srgbClr val="4A6B6A"/>
          </a:solidFill>
          <a:ln/>
        </p:spPr>
      </p:sp>
      <p:pic>
        <p:nvPicPr>
          <p:cNvPr id="39" name="Image 9" descr="preencoded.png"/>
          <p:cNvPicPr>
            <a:picLocks noChangeAspect="1"/>
          </p:cNvPicPr>
          <p:nvPr/>
        </p:nvPicPr>
        <p:blipFill>
          <a:blip r:embed="rId12"/>
          <a:stretch>
            <a:fillRect/>
          </a:stretch>
        </p:blipFill>
        <p:spPr>
          <a:xfrm>
            <a:off x="992386" y="8429625"/>
            <a:ext cx="5989915" cy="654129"/>
          </a:xfrm>
          <a:prstGeom prst="rect">
            <a:avLst/>
          </a:prstGeom>
        </p:spPr>
      </p:pic>
      <p:sp>
        <p:nvSpPr>
          <p:cNvPr id="40" name="Text 28"/>
          <p:cNvSpPr/>
          <p:nvPr/>
        </p:nvSpPr>
        <p:spPr>
          <a:xfrm>
            <a:off x="3869531" y="8568214"/>
            <a:ext cx="235506"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10</a:t>
            </a:r>
            <a:endParaRPr lang="en-US" sz="1850" dirty="0"/>
          </a:p>
        </p:txBody>
      </p:sp>
      <p:sp>
        <p:nvSpPr>
          <p:cNvPr id="41" name="Text 29"/>
          <p:cNvSpPr/>
          <p:nvPr/>
        </p:nvSpPr>
        <p:spPr>
          <a:xfrm>
            <a:off x="7170777" y="8618101"/>
            <a:ext cx="2574369"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La réduction des données</a:t>
            </a:r>
            <a:endParaRPr lang="en-US" sz="1700" dirty="0"/>
          </a:p>
        </p:txBody>
      </p:sp>
      <p:sp>
        <p:nvSpPr>
          <p:cNvPr id="42" name="Shape 30"/>
          <p:cNvSpPr/>
          <p:nvPr/>
        </p:nvSpPr>
        <p:spPr>
          <a:xfrm>
            <a:off x="7029331" y="9097685"/>
            <a:ext cx="6894314" cy="11430"/>
          </a:xfrm>
          <a:prstGeom prst="roundRect">
            <a:avLst>
              <a:gd name="adj" fmla="val 247376"/>
            </a:avLst>
          </a:prstGeom>
          <a:solidFill>
            <a:srgbClr val="4A6B6A"/>
          </a:solidFill>
          <a:ln/>
        </p:spPr>
      </p:sp>
      <p:pic>
        <p:nvPicPr>
          <p:cNvPr id="43" name="Image 10" descr="preencoded.png"/>
          <p:cNvPicPr>
            <a:picLocks noChangeAspect="1"/>
          </p:cNvPicPr>
          <p:nvPr/>
        </p:nvPicPr>
        <p:blipFill>
          <a:blip r:embed="rId13"/>
          <a:stretch>
            <a:fillRect/>
          </a:stretch>
        </p:blipFill>
        <p:spPr>
          <a:xfrm>
            <a:off x="692944" y="9130784"/>
            <a:ext cx="6588919" cy="654129"/>
          </a:xfrm>
          <a:prstGeom prst="rect">
            <a:avLst/>
          </a:prstGeom>
        </p:spPr>
      </p:pic>
      <p:sp>
        <p:nvSpPr>
          <p:cNvPr id="44" name="Text 31"/>
          <p:cNvSpPr/>
          <p:nvPr/>
        </p:nvSpPr>
        <p:spPr>
          <a:xfrm>
            <a:off x="3903940" y="9269373"/>
            <a:ext cx="166807" cy="376952"/>
          </a:xfrm>
          <a:prstGeom prst="rect">
            <a:avLst/>
          </a:prstGeom>
          <a:noFill/>
          <a:ln/>
        </p:spPr>
        <p:txBody>
          <a:bodyPr wrap="none" lIns="0" tIns="0" rIns="0" bIns="0" rtlCol="0" anchor="t"/>
          <a:lstStyle/>
          <a:p>
            <a:pPr marL="0" indent="0" algn="ctr">
              <a:lnSpc>
                <a:spcPts val="2950"/>
              </a:lnSpc>
              <a:buNone/>
            </a:pPr>
            <a:r>
              <a:rPr lang="en-US" sz="1850" dirty="0">
                <a:solidFill>
                  <a:srgbClr val="F9EEE7"/>
                </a:solidFill>
                <a:latin typeface="Quattrocento" pitchFamily="34" charset="0"/>
                <a:ea typeface="Quattrocento" pitchFamily="34" charset="-122"/>
                <a:cs typeface="Quattrocento" pitchFamily="34" charset="-120"/>
              </a:rPr>
              <a:t>11</a:t>
            </a:r>
            <a:endParaRPr lang="en-US" sz="1850" dirty="0"/>
          </a:p>
        </p:txBody>
      </p:sp>
      <p:sp>
        <p:nvSpPr>
          <p:cNvPr id="45" name="Text 32"/>
          <p:cNvSpPr/>
          <p:nvPr/>
        </p:nvSpPr>
        <p:spPr>
          <a:xfrm>
            <a:off x="7470338" y="9319260"/>
            <a:ext cx="2128599" cy="277177"/>
          </a:xfrm>
          <a:prstGeom prst="rect">
            <a:avLst/>
          </a:prstGeom>
          <a:noFill/>
          <a:ln/>
        </p:spPr>
        <p:txBody>
          <a:bodyPr wrap="none" lIns="0" tIns="0" rIns="0" bIns="0" rtlCol="0" anchor="t"/>
          <a:lstStyle/>
          <a:p>
            <a:pPr marL="0" indent="0" algn="l">
              <a:lnSpc>
                <a:spcPts val="2150"/>
              </a:lnSpc>
              <a:buNone/>
            </a:pPr>
            <a:r>
              <a:rPr lang="en-US" sz="1700" dirty="0">
                <a:solidFill>
                  <a:srgbClr val="F9EEE7"/>
                </a:solidFill>
                <a:latin typeface="Quattrocento" pitchFamily="34" charset="0"/>
                <a:ea typeface="Quattrocento" pitchFamily="34" charset="-122"/>
                <a:cs typeface="Quattrocento" pitchFamily="34" charset="-120"/>
              </a:rPr>
              <a:t>Prédiction des ventes</a:t>
            </a:r>
            <a:endParaRPr lang="en-US" sz="17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63333"/>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9—Test d'hypothèse</a:t>
            </a:r>
            <a:endParaRPr lang="en-US" sz="4400" dirty="0"/>
          </a:p>
        </p:txBody>
      </p:sp>
      <p:sp>
        <p:nvSpPr>
          <p:cNvPr id="4" name="Text 1"/>
          <p:cNvSpPr/>
          <p:nvPr/>
        </p:nvSpPr>
        <p:spPr>
          <a:xfrm>
            <a:off x="837724" y="5826323"/>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720923" y="566380"/>
            <a:ext cx="4846915" cy="605790"/>
          </a:xfrm>
          <a:prstGeom prst="rect">
            <a:avLst/>
          </a:prstGeom>
          <a:noFill/>
          <a:ln/>
        </p:spPr>
        <p:txBody>
          <a:bodyPr wrap="none" lIns="0" tIns="0" rIns="0" bIns="0" rtlCol="0" anchor="t"/>
          <a:lstStyle/>
          <a:p>
            <a:pPr marL="0" indent="0">
              <a:lnSpc>
                <a:spcPts val="4750"/>
              </a:lnSpc>
              <a:buNone/>
            </a:pPr>
            <a:r>
              <a:rPr lang="en-US" sz="3800" b="1" dirty="0">
                <a:solidFill>
                  <a:srgbClr val="FFD9BE"/>
                </a:solidFill>
                <a:latin typeface="Quattrocento" pitchFamily="34" charset="0"/>
                <a:ea typeface="Quattrocento" pitchFamily="34" charset="-122"/>
                <a:cs typeface="Quattrocento" pitchFamily="34" charset="-120"/>
              </a:rPr>
              <a:t>Test de "Student"</a:t>
            </a:r>
            <a:endParaRPr lang="en-US" sz="3800" dirty="0"/>
          </a:p>
        </p:txBody>
      </p:sp>
      <p:sp>
        <p:nvSpPr>
          <p:cNvPr id="3" name="Text 1"/>
          <p:cNvSpPr/>
          <p:nvPr/>
        </p:nvSpPr>
        <p:spPr>
          <a:xfrm>
            <a:off x="720923" y="1584127"/>
            <a:ext cx="13188553" cy="988695"/>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Quattrocento" pitchFamily="34" charset="0"/>
                <a:ea typeface="Quattrocento" pitchFamily="34" charset="-122"/>
                <a:cs typeface="Quattrocento" pitchFamily="34" charset="-120"/>
              </a:rPr>
              <a:t>On veut analyser les ventes de trois catégories de produits : pantalons, robes et pulls. Pour ceci on a opté pour le test de Student afin de comparer les moyennes des ventes entre chaque paire de catégories de produits. Le but est de déterminer s'il existe des différences significatives dans les ventes des produits.</a:t>
            </a:r>
            <a:endParaRPr lang="en-US" sz="1600" dirty="0"/>
          </a:p>
        </p:txBody>
      </p:sp>
      <p:sp>
        <p:nvSpPr>
          <p:cNvPr id="4" name="Text 2"/>
          <p:cNvSpPr/>
          <p:nvPr/>
        </p:nvSpPr>
        <p:spPr>
          <a:xfrm>
            <a:off x="720923" y="2804517"/>
            <a:ext cx="13188553" cy="329565"/>
          </a:xfrm>
          <a:prstGeom prst="rect">
            <a:avLst/>
          </a:prstGeom>
          <a:noFill/>
          <a:ln/>
        </p:spPr>
        <p:txBody>
          <a:bodyPr wrap="none" lIns="0" tIns="0" rIns="0" bIns="0" rtlCol="0" anchor="t"/>
          <a:lstStyle/>
          <a:p>
            <a:pPr marL="0" indent="0">
              <a:lnSpc>
                <a:spcPts val="2550"/>
              </a:lnSpc>
              <a:buNone/>
            </a:pPr>
            <a:endParaRPr lang="en-US" sz="1600" dirty="0"/>
          </a:p>
        </p:txBody>
      </p:sp>
      <p:pic>
        <p:nvPicPr>
          <p:cNvPr id="5" name="Image 0" descr="preencoded.png"/>
          <p:cNvPicPr>
            <a:picLocks noChangeAspect="1"/>
          </p:cNvPicPr>
          <p:nvPr/>
        </p:nvPicPr>
        <p:blipFill>
          <a:blip r:embed="rId3"/>
          <a:stretch>
            <a:fillRect/>
          </a:stretch>
        </p:blipFill>
        <p:spPr>
          <a:xfrm>
            <a:off x="2791301" y="3365778"/>
            <a:ext cx="9047678" cy="5356979"/>
          </a:xfrm>
          <a:prstGeom prst="rect">
            <a:avLst/>
          </a:prstGeom>
        </p:spPr>
      </p:pic>
      <p:sp>
        <p:nvSpPr>
          <p:cNvPr id="6" name="Text 3"/>
          <p:cNvSpPr/>
          <p:nvPr/>
        </p:nvSpPr>
        <p:spPr>
          <a:xfrm>
            <a:off x="720923" y="8954453"/>
            <a:ext cx="13188553" cy="329565"/>
          </a:xfrm>
          <a:prstGeom prst="rect">
            <a:avLst/>
          </a:prstGeom>
          <a:noFill/>
          <a:ln/>
        </p:spPr>
        <p:txBody>
          <a:bodyPr wrap="none" lIns="0" tIns="0" rIns="0" bIns="0" rtlCol="0" anchor="t"/>
          <a:lstStyle/>
          <a:p>
            <a:pPr marL="0" indent="0">
              <a:lnSpc>
                <a:spcPts val="2550"/>
              </a:lnSpc>
              <a:buNone/>
            </a:pPr>
            <a:endParaRPr lang="en-US" sz="1600" dirty="0"/>
          </a:p>
        </p:txBody>
      </p:sp>
      <p:sp>
        <p:nvSpPr>
          <p:cNvPr id="7" name="Text 4"/>
          <p:cNvSpPr/>
          <p:nvPr/>
        </p:nvSpPr>
        <p:spPr>
          <a:xfrm>
            <a:off x="720923" y="9515713"/>
            <a:ext cx="13188553" cy="329565"/>
          </a:xfrm>
          <a:prstGeom prst="rect">
            <a:avLst/>
          </a:prstGeom>
          <a:noFill/>
          <a:ln/>
        </p:spPr>
        <p:txBody>
          <a:bodyPr wrap="none" lIns="0" tIns="0" rIns="0" bIns="0" rtlCol="0" anchor="t"/>
          <a:lstStyle/>
          <a:p>
            <a:pPr marL="0" indent="0">
              <a:lnSpc>
                <a:spcPts val="2550"/>
              </a:lnSpc>
              <a:buNone/>
            </a:pPr>
            <a:endParaRPr lang="en-US" sz="1600" dirty="0"/>
          </a:p>
        </p:txBody>
      </p:sp>
      <p:sp>
        <p:nvSpPr>
          <p:cNvPr id="8" name="Text 5"/>
          <p:cNvSpPr/>
          <p:nvPr/>
        </p:nvSpPr>
        <p:spPr>
          <a:xfrm>
            <a:off x="720923" y="10076974"/>
            <a:ext cx="13188553" cy="329565"/>
          </a:xfrm>
          <a:prstGeom prst="rect">
            <a:avLst/>
          </a:prstGeom>
          <a:noFill/>
          <a:ln/>
        </p:spPr>
        <p:txBody>
          <a:bodyPr wrap="none" lIns="0" tIns="0" rIns="0" bIns="0" rtlCol="0" anchor="t"/>
          <a:lstStyle/>
          <a:p>
            <a:pPr marL="0" indent="0">
              <a:lnSpc>
                <a:spcPts val="2550"/>
              </a:lnSpc>
              <a:buNone/>
            </a:pPr>
            <a:endParaRPr lang="en-US"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837724" y="1895237"/>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Tests d'hypothèses</a:t>
            </a:r>
            <a:endParaRPr lang="en-US" sz="4400" dirty="0"/>
          </a:p>
        </p:txBody>
      </p:sp>
      <p:sp>
        <p:nvSpPr>
          <p:cNvPr id="3" name="Text 1"/>
          <p:cNvSpPr/>
          <p:nvPr/>
        </p:nvSpPr>
        <p:spPr>
          <a:xfrm>
            <a:off x="837724" y="3078004"/>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Le test de Student (ou test t) permet de tester l'hypothèse nulle selon laquelle les moyennes de deux échantillons sont égales. L'hypothèse alternative stipule que les moyennes sont différentes. Pour chaque paire de produits, nous avons formulé les hypothèses suivantes :</a:t>
            </a:r>
            <a:endParaRPr lang="en-US" sz="1850" dirty="0"/>
          </a:p>
        </p:txBody>
      </p:sp>
      <p:sp>
        <p:nvSpPr>
          <p:cNvPr id="4" name="Text 2"/>
          <p:cNvSpPr/>
          <p:nvPr/>
        </p:nvSpPr>
        <p:spPr>
          <a:xfrm>
            <a:off x="837724" y="4496276"/>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5" name="Shape 3"/>
          <p:cNvSpPr/>
          <p:nvPr/>
        </p:nvSpPr>
        <p:spPr>
          <a:xfrm>
            <a:off x="837724" y="5417701"/>
            <a:ext cx="538520" cy="538520"/>
          </a:xfrm>
          <a:prstGeom prst="roundRect">
            <a:avLst>
              <a:gd name="adj" fmla="val 6668"/>
            </a:avLst>
          </a:prstGeom>
          <a:solidFill>
            <a:srgbClr val="315251"/>
          </a:solidFill>
          <a:ln/>
        </p:spPr>
      </p:sp>
      <p:sp>
        <p:nvSpPr>
          <p:cNvPr id="6" name="Text 4"/>
          <p:cNvSpPr/>
          <p:nvPr/>
        </p:nvSpPr>
        <p:spPr>
          <a:xfrm>
            <a:off x="1047155" y="5517952"/>
            <a:ext cx="11965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7" name="Text 5"/>
          <p:cNvSpPr/>
          <p:nvPr/>
        </p:nvSpPr>
        <p:spPr>
          <a:xfrm>
            <a:off x="1615559" y="5417701"/>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9D933"/>
                </a:solidFill>
                <a:latin typeface="Quattrocento" pitchFamily="34" charset="0"/>
                <a:ea typeface="Quattrocento" pitchFamily="34" charset="-122"/>
                <a:cs typeface="Quattrocento" pitchFamily="34" charset="-120"/>
              </a:rPr>
              <a:t>Pantalons vs Robes</a:t>
            </a:r>
            <a:r>
              <a:rPr lang="en-US" sz="2650" dirty="0">
                <a:solidFill>
                  <a:srgbClr val="F9EEE7"/>
                </a:solidFill>
                <a:latin typeface="Quattrocento" pitchFamily="34" charset="0"/>
                <a:ea typeface="Quattrocento" pitchFamily="34" charset="-122"/>
                <a:cs typeface="Quattrocento" pitchFamily="34" charset="-120"/>
              </a:rPr>
              <a:t> </a:t>
            </a:r>
            <a:endParaRPr lang="en-US" sz="2650" dirty="0"/>
          </a:p>
        </p:txBody>
      </p:sp>
      <p:sp>
        <p:nvSpPr>
          <p:cNvPr id="8" name="Text 6"/>
          <p:cNvSpPr/>
          <p:nvPr/>
        </p:nvSpPr>
        <p:spPr>
          <a:xfrm>
            <a:off x="1615559" y="5983605"/>
            <a:ext cx="3380899" cy="1149072"/>
          </a:xfrm>
          <a:prstGeom prst="rect">
            <a:avLst/>
          </a:prstGeom>
          <a:noFill/>
          <a:ln/>
        </p:spPr>
        <p:txBody>
          <a:bodyPr wrap="squar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(H0)</a:t>
            </a:r>
            <a:r>
              <a:rPr lang="en-US" sz="1850" dirty="0">
                <a:solidFill>
                  <a:srgbClr val="F9EEE7"/>
                </a:solidFill>
                <a:latin typeface="Quattrocento" pitchFamily="34" charset="0"/>
                <a:ea typeface="Quattrocento" pitchFamily="34" charset="-122"/>
                <a:cs typeface="Quattrocento" pitchFamily="34" charset="-120"/>
              </a:rPr>
              <a:t> : Les moyennes des ventes de pantalons et de robes sont égales.</a:t>
            </a:r>
            <a:endParaRPr lang="en-US" sz="1850" dirty="0"/>
          </a:p>
        </p:txBody>
      </p:sp>
      <p:sp>
        <p:nvSpPr>
          <p:cNvPr id="9" name="Text 7"/>
          <p:cNvSpPr/>
          <p:nvPr/>
        </p:nvSpPr>
        <p:spPr>
          <a:xfrm>
            <a:off x="1615559" y="7276267"/>
            <a:ext cx="3380899" cy="1149072"/>
          </a:xfrm>
          <a:prstGeom prst="rect">
            <a:avLst/>
          </a:prstGeom>
          <a:noFill/>
          <a:ln/>
        </p:spPr>
        <p:txBody>
          <a:bodyPr wrap="squar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(H1)</a:t>
            </a:r>
            <a:r>
              <a:rPr lang="en-US" sz="1850" dirty="0">
                <a:solidFill>
                  <a:srgbClr val="F9EEE7"/>
                </a:solidFill>
                <a:latin typeface="Quattrocento" pitchFamily="34" charset="0"/>
                <a:ea typeface="Quattrocento" pitchFamily="34" charset="-122"/>
                <a:cs typeface="Quattrocento" pitchFamily="34" charset="-120"/>
              </a:rPr>
              <a:t> : Les moyennes des ventes de pantalons et de robes sont différentes</a:t>
            </a:r>
            <a:endParaRPr lang="en-US" sz="1850" dirty="0"/>
          </a:p>
        </p:txBody>
      </p:sp>
      <p:sp>
        <p:nvSpPr>
          <p:cNvPr id="10" name="Shape 8"/>
          <p:cNvSpPr/>
          <p:nvPr/>
        </p:nvSpPr>
        <p:spPr>
          <a:xfrm>
            <a:off x="5235773" y="5417701"/>
            <a:ext cx="538520" cy="538520"/>
          </a:xfrm>
          <a:prstGeom prst="roundRect">
            <a:avLst>
              <a:gd name="adj" fmla="val 6668"/>
            </a:avLst>
          </a:prstGeom>
          <a:solidFill>
            <a:srgbClr val="315251"/>
          </a:solidFill>
          <a:ln/>
        </p:spPr>
      </p:sp>
      <p:sp>
        <p:nvSpPr>
          <p:cNvPr id="11" name="Text 9"/>
          <p:cNvSpPr/>
          <p:nvPr/>
        </p:nvSpPr>
        <p:spPr>
          <a:xfrm>
            <a:off x="5414367" y="5517952"/>
            <a:ext cx="18121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2" name="Text 10"/>
          <p:cNvSpPr/>
          <p:nvPr/>
        </p:nvSpPr>
        <p:spPr>
          <a:xfrm>
            <a:off x="6013609" y="5417701"/>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9D933"/>
                </a:solidFill>
                <a:latin typeface="Quattrocento" pitchFamily="34" charset="0"/>
                <a:ea typeface="Quattrocento" pitchFamily="34" charset="-122"/>
                <a:cs typeface="Quattrocento" pitchFamily="34" charset="-120"/>
              </a:rPr>
              <a:t>Pantalons vs Pulls</a:t>
            </a:r>
            <a:r>
              <a:rPr lang="en-US" sz="2650" dirty="0">
                <a:solidFill>
                  <a:srgbClr val="F9EEE7"/>
                </a:solidFill>
                <a:latin typeface="Quattrocento" pitchFamily="34" charset="0"/>
                <a:ea typeface="Quattrocento" pitchFamily="34" charset="-122"/>
                <a:cs typeface="Quattrocento" pitchFamily="34" charset="-120"/>
              </a:rPr>
              <a:t> </a:t>
            </a:r>
            <a:endParaRPr lang="en-US" sz="2650" dirty="0"/>
          </a:p>
        </p:txBody>
      </p:sp>
      <p:sp>
        <p:nvSpPr>
          <p:cNvPr id="13" name="Text 11"/>
          <p:cNvSpPr/>
          <p:nvPr/>
        </p:nvSpPr>
        <p:spPr>
          <a:xfrm>
            <a:off x="6013609" y="5983605"/>
            <a:ext cx="3380899" cy="1149072"/>
          </a:xfrm>
          <a:prstGeom prst="rect">
            <a:avLst/>
          </a:prstGeom>
          <a:noFill/>
          <a:ln/>
        </p:spPr>
        <p:txBody>
          <a:bodyPr wrap="squar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(H0) </a:t>
            </a:r>
            <a:r>
              <a:rPr lang="en-US" sz="1850" dirty="0">
                <a:solidFill>
                  <a:srgbClr val="F9EEE7"/>
                </a:solidFill>
                <a:latin typeface="Quattrocento" pitchFamily="34" charset="0"/>
                <a:ea typeface="Quattrocento" pitchFamily="34" charset="-122"/>
                <a:cs typeface="Quattrocento" pitchFamily="34" charset="-120"/>
              </a:rPr>
              <a:t>: Les moyennes des ventes de pantalons et de pulls sont égales. </a:t>
            </a:r>
            <a:endParaRPr lang="en-US" sz="1850" dirty="0"/>
          </a:p>
        </p:txBody>
      </p:sp>
      <p:sp>
        <p:nvSpPr>
          <p:cNvPr id="14" name="Text 12"/>
          <p:cNvSpPr/>
          <p:nvPr/>
        </p:nvSpPr>
        <p:spPr>
          <a:xfrm>
            <a:off x="6013609" y="7276267"/>
            <a:ext cx="3380899" cy="1149072"/>
          </a:xfrm>
          <a:prstGeom prst="rect">
            <a:avLst/>
          </a:prstGeom>
          <a:noFill/>
          <a:ln/>
        </p:spPr>
        <p:txBody>
          <a:bodyPr wrap="squar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(H1) </a:t>
            </a:r>
            <a:r>
              <a:rPr lang="en-US" sz="1850" dirty="0">
                <a:solidFill>
                  <a:srgbClr val="F9EEE7"/>
                </a:solidFill>
                <a:latin typeface="Quattrocento" pitchFamily="34" charset="0"/>
                <a:ea typeface="Quattrocento" pitchFamily="34" charset="-122"/>
                <a:cs typeface="Quattrocento" pitchFamily="34" charset="-120"/>
              </a:rPr>
              <a:t>: Les moyennes des ventes de pantalons et de pulls sont différentes. </a:t>
            </a:r>
            <a:endParaRPr lang="en-US" sz="1850" dirty="0"/>
          </a:p>
        </p:txBody>
      </p:sp>
      <p:sp>
        <p:nvSpPr>
          <p:cNvPr id="15" name="Shape 13"/>
          <p:cNvSpPr/>
          <p:nvPr/>
        </p:nvSpPr>
        <p:spPr>
          <a:xfrm>
            <a:off x="9633823" y="5417701"/>
            <a:ext cx="538520" cy="538520"/>
          </a:xfrm>
          <a:prstGeom prst="roundRect">
            <a:avLst>
              <a:gd name="adj" fmla="val 6668"/>
            </a:avLst>
          </a:prstGeom>
          <a:solidFill>
            <a:srgbClr val="315251"/>
          </a:solidFill>
          <a:ln/>
        </p:spPr>
      </p:sp>
      <p:sp>
        <p:nvSpPr>
          <p:cNvPr id="16" name="Text 14"/>
          <p:cNvSpPr/>
          <p:nvPr/>
        </p:nvSpPr>
        <p:spPr>
          <a:xfrm>
            <a:off x="9811107" y="5517952"/>
            <a:ext cx="18383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3</a:t>
            </a:r>
            <a:endParaRPr lang="en-US" sz="2650" dirty="0"/>
          </a:p>
        </p:txBody>
      </p:sp>
      <p:sp>
        <p:nvSpPr>
          <p:cNvPr id="17" name="Text 15"/>
          <p:cNvSpPr/>
          <p:nvPr/>
        </p:nvSpPr>
        <p:spPr>
          <a:xfrm>
            <a:off x="10411658" y="5417701"/>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9D933"/>
                </a:solidFill>
                <a:latin typeface="Quattrocento" pitchFamily="34" charset="0"/>
                <a:ea typeface="Quattrocento" pitchFamily="34" charset="-122"/>
                <a:cs typeface="Quattrocento" pitchFamily="34" charset="-120"/>
              </a:rPr>
              <a:t>Robes vs Pulls</a:t>
            </a:r>
            <a:r>
              <a:rPr lang="en-US" sz="2650" dirty="0">
                <a:solidFill>
                  <a:srgbClr val="F9EEE7"/>
                </a:solidFill>
                <a:latin typeface="Quattrocento" pitchFamily="34" charset="0"/>
                <a:ea typeface="Quattrocento" pitchFamily="34" charset="-122"/>
                <a:cs typeface="Quattrocento" pitchFamily="34" charset="-120"/>
              </a:rPr>
              <a:t> </a:t>
            </a:r>
            <a:endParaRPr lang="en-US" sz="2650" dirty="0"/>
          </a:p>
        </p:txBody>
      </p:sp>
      <p:sp>
        <p:nvSpPr>
          <p:cNvPr id="18" name="Text 16"/>
          <p:cNvSpPr/>
          <p:nvPr/>
        </p:nvSpPr>
        <p:spPr>
          <a:xfrm>
            <a:off x="10411658" y="5983605"/>
            <a:ext cx="3380899" cy="1149072"/>
          </a:xfrm>
          <a:prstGeom prst="rect">
            <a:avLst/>
          </a:prstGeom>
          <a:noFill/>
          <a:ln/>
        </p:spPr>
        <p:txBody>
          <a:bodyPr wrap="squar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(H0) </a:t>
            </a:r>
            <a:r>
              <a:rPr lang="en-US" sz="1850" dirty="0">
                <a:solidFill>
                  <a:srgbClr val="F9EEE7"/>
                </a:solidFill>
                <a:latin typeface="Quattrocento" pitchFamily="34" charset="0"/>
                <a:ea typeface="Quattrocento" pitchFamily="34" charset="-122"/>
                <a:cs typeface="Quattrocento" pitchFamily="34" charset="-120"/>
              </a:rPr>
              <a:t>: Les moyennes des ventes de robes et de pulls sont égales. </a:t>
            </a:r>
            <a:endParaRPr lang="en-US" sz="1850" dirty="0"/>
          </a:p>
        </p:txBody>
      </p:sp>
      <p:sp>
        <p:nvSpPr>
          <p:cNvPr id="19" name="Text 17"/>
          <p:cNvSpPr/>
          <p:nvPr/>
        </p:nvSpPr>
        <p:spPr>
          <a:xfrm>
            <a:off x="10411658" y="7276267"/>
            <a:ext cx="3380899" cy="1149072"/>
          </a:xfrm>
          <a:prstGeom prst="rect">
            <a:avLst/>
          </a:prstGeom>
          <a:noFill/>
          <a:ln/>
        </p:spPr>
        <p:txBody>
          <a:bodyPr wrap="squar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(H1) </a:t>
            </a:r>
            <a:r>
              <a:rPr lang="en-US" sz="1850" dirty="0">
                <a:solidFill>
                  <a:srgbClr val="F9EEE7"/>
                </a:solidFill>
                <a:latin typeface="Quattrocento" pitchFamily="34" charset="0"/>
                <a:ea typeface="Quattrocento" pitchFamily="34" charset="-122"/>
                <a:cs typeface="Quattrocento" pitchFamily="34" charset="-120"/>
              </a:rPr>
              <a:t>: Les moyennes des ventes de robes et de pulls sont différentes</a:t>
            </a:r>
            <a:endParaRPr lang="en-US" sz="1850" dirty="0"/>
          </a:p>
        </p:txBody>
      </p:sp>
      <p:sp>
        <p:nvSpPr>
          <p:cNvPr id="20" name="Text 18"/>
          <p:cNvSpPr/>
          <p:nvPr/>
        </p:nvSpPr>
        <p:spPr>
          <a:xfrm>
            <a:off x="837724" y="8694539"/>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837724" y="816769"/>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a:t>
            </a:r>
            <a:r>
              <a:rPr lang="en-US" sz="4400" b="1" dirty="0">
                <a:solidFill>
                  <a:srgbClr val="FFD9BE"/>
                </a:solidFill>
                <a:latin typeface="Quattrocento" pitchFamily="34" charset="0"/>
                <a:ea typeface="Quattrocento" pitchFamily="34" charset="-122"/>
                <a:cs typeface="Quattrocento" pitchFamily="34" charset="-120"/>
              </a:rPr>
              <a:t>value</a:t>
            </a:r>
            <a:endParaRPr lang="en-US" sz="4400" dirty="0"/>
          </a:p>
        </p:txBody>
      </p:sp>
      <p:sp>
        <p:nvSpPr>
          <p:cNvPr id="3" name="Text 1"/>
          <p:cNvSpPr/>
          <p:nvPr/>
        </p:nvSpPr>
        <p:spPr>
          <a:xfrm>
            <a:off x="837724" y="1999536"/>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p-value est utilisée pour déterminer si nous rejetons  l'hypothèse nulle ou non.</a:t>
            </a:r>
            <a:endParaRPr lang="en-US" sz="1850" dirty="0"/>
          </a:p>
        </p:txBody>
      </p:sp>
      <p:sp>
        <p:nvSpPr>
          <p:cNvPr id="4" name="Text 2"/>
          <p:cNvSpPr/>
          <p:nvPr/>
        </p:nvSpPr>
        <p:spPr>
          <a:xfrm>
            <a:off x="837724" y="2651760"/>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On choisi un </a:t>
            </a:r>
            <a:r>
              <a:rPr lang="en-US" sz="1850" b="1" dirty="0">
                <a:solidFill>
                  <a:srgbClr val="EF9C82"/>
                </a:solidFill>
                <a:latin typeface="Quattrocento" pitchFamily="34" charset="0"/>
                <a:ea typeface="Quattrocento" pitchFamily="34" charset="-122"/>
                <a:cs typeface="Quattrocento" pitchFamily="34" charset="-120"/>
              </a:rPr>
              <a:t>seuil de 0,05</a:t>
            </a:r>
            <a:r>
              <a:rPr lang="en-US" sz="1850" dirty="0">
                <a:solidFill>
                  <a:srgbClr val="F9EEE7"/>
                </a:solidFill>
                <a:latin typeface="Quattrocento" pitchFamily="34" charset="0"/>
                <a:ea typeface="Quattrocento" pitchFamily="34" charset="-122"/>
                <a:cs typeface="Quattrocento" pitchFamily="34" charset="-120"/>
              </a:rPr>
              <a:t> qui signifie que nous acceptons un </a:t>
            </a:r>
            <a:r>
              <a:rPr lang="en-US" sz="1850" b="1" dirty="0">
                <a:solidFill>
                  <a:srgbClr val="EF9C82"/>
                </a:solidFill>
                <a:latin typeface="Quattrocento" pitchFamily="34" charset="0"/>
                <a:ea typeface="Quattrocento" pitchFamily="34" charset="-122"/>
                <a:cs typeface="Quattrocento" pitchFamily="34" charset="-120"/>
              </a:rPr>
              <a:t>risque de 5 %</a:t>
            </a:r>
            <a:r>
              <a:rPr lang="en-US" sz="1850" dirty="0">
                <a:solidFill>
                  <a:srgbClr val="F9EEE7"/>
                </a:solidFill>
                <a:latin typeface="Quattrocento" pitchFamily="34" charset="0"/>
                <a:ea typeface="Quattrocento" pitchFamily="34" charset="-122"/>
                <a:cs typeface="Quattrocento" pitchFamily="34" charset="-120"/>
              </a:rPr>
              <a:t> de rejeter à tort l'hypothèse nulle. </a:t>
            </a:r>
            <a:endParaRPr lang="en-US" sz="1850" dirty="0"/>
          </a:p>
        </p:txBody>
      </p:sp>
      <p:sp>
        <p:nvSpPr>
          <p:cNvPr id="5" name="Text 3"/>
          <p:cNvSpPr/>
          <p:nvPr/>
        </p:nvSpPr>
        <p:spPr>
          <a:xfrm>
            <a:off x="837724" y="3303984"/>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6" name="Shape 4"/>
          <p:cNvSpPr/>
          <p:nvPr/>
        </p:nvSpPr>
        <p:spPr>
          <a:xfrm>
            <a:off x="837724" y="3956209"/>
            <a:ext cx="6357818" cy="1627703"/>
          </a:xfrm>
          <a:prstGeom prst="roundRect">
            <a:avLst>
              <a:gd name="adj" fmla="val 2206"/>
            </a:avLst>
          </a:prstGeom>
          <a:solidFill>
            <a:srgbClr val="315251"/>
          </a:solidFill>
          <a:ln/>
        </p:spPr>
      </p:sp>
      <p:sp>
        <p:nvSpPr>
          <p:cNvPr id="7" name="Text 5"/>
          <p:cNvSpPr/>
          <p:nvPr/>
        </p:nvSpPr>
        <p:spPr>
          <a:xfrm>
            <a:off x="1077039" y="4195524"/>
            <a:ext cx="5879187" cy="766048"/>
          </a:xfrm>
          <a:prstGeom prst="rect">
            <a:avLst/>
          </a:prstGeom>
          <a:noFill/>
          <a:ln/>
        </p:spPr>
        <p:txBody>
          <a:bodyPr wrap="square" lIns="0" tIns="0" rIns="0" bIns="0" rtlCol="0" anchor="t"/>
          <a:lstStyle/>
          <a:p>
            <a:pPr marL="0" indent="0">
              <a:lnSpc>
                <a:spcPts val="3000"/>
              </a:lnSpc>
              <a:buNone/>
            </a:pPr>
            <a:r>
              <a:rPr lang="en-US" sz="1850" dirty="0">
                <a:solidFill>
                  <a:srgbClr val="F9D933"/>
                </a:solidFill>
                <a:latin typeface="Quattrocento" pitchFamily="34" charset="0"/>
                <a:ea typeface="Quattrocento" pitchFamily="34" charset="-122"/>
                <a:cs typeface="Quattrocento" pitchFamily="34" charset="-120"/>
              </a:rPr>
              <a:t>Si p-value &lt; 0 , 05 </a:t>
            </a:r>
            <a:r>
              <a:rPr lang="en-US" sz="1850" dirty="0">
                <a:solidFill>
                  <a:srgbClr val="F9EEE7"/>
                </a:solidFill>
                <a:latin typeface="Quattrocento" pitchFamily="34" charset="0"/>
                <a:ea typeface="Quattrocento" pitchFamily="34" charset="-122"/>
                <a:cs typeface="Quattrocento" pitchFamily="34" charset="-120"/>
              </a:rPr>
              <a:t> on rejette 𝐻0 ​ , ce qui indique que la différence observée est statistiquement significative.</a:t>
            </a:r>
            <a:endParaRPr lang="en-US" sz="1850" dirty="0"/>
          </a:p>
        </p:txBody>
      </p:sp>
      <p:sp>
        <p:nvSpPr>
          <p:cNvPr id="8" name="Shape 6"/>
          <p:cNvSpPr/>
          <p:nvPr/>
        </p:nvSpPr>
        <p:spPr>
          <a:xfrm>
            <a:off x="7434858" y="3956209"/>
            <a:ext cx="6357818" cy="1627703"/>
          </a:xfrm>
          <a:prstGeom prst="roundRect">
            <a:avLst>
              <a:gd name="adj" fmla="val 2206"/>
            </a:avLst>
          </a:prstGeom>
          <a:solidFill>
            <a:srgbClr val="315251"/>
          </a:solidFill>
          <a:ln/>
        </p:spPr>
      </p:sp>
      <p:sp>
        <p:nvSpPr>
          <p:cNvPr id="9" name="Text 7"/>
          <p:cNvSpPr/>
          <p:nvPr/>
        </p:nvSpPr>
        <p:spPr>
          <a:xfrm>
            <a:off x="7674173" y="4195524"/>
            <a:ext cx="5879187"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9D933"/>
                </a:solidFill>
                <a:latin typeface="Quattrocento" pitchFamily="34" charset="0"/>
                <a:ea typeface="Quattrocento" pitchFamily="34" charset="-122"/>
                <a:cs typeface="Quattrocento" pitchFamily="34" charset="-120"/>
              </a:rPr>
              <a:t>Si p-value ≥ 0 , 05 </a:t>
            </a:r>
            <a:r>
              <a:rPr lang="en-US" sz="1850" dirty="0">
                <a:solidFill>
                  <a:srgbClr val="F9EEE7"/>
                </a:solidFill>
                <a:latin typeface="Quattrocento" pitchFamily="34" charset="0"/>
                <a:ea typeface="Quattrocento" pitchFamily="34" charset="-122"/>
                <a:cs typeface="Quattrocento" pitchFamily="34" charset="-120"/>
              </a:rPr>
              <a:t>, on ne rejette pas 𝐻0 ​ , ce qui signifie que les preuves sont insuffisantes pour conclure à une différence significative.</a:t>
            </a:r>
            <a:endParaRPr lang="en-US" sz="1850" dirty="0"/>
          </a:p>
        </p:txBody>
      </p:sp>
      <p:sp>
        <p:nvSpPr>
          <p:cNvPr id="10" name="Text 8"/>
          <p:cNvSpPr/>
          <p:nvPr/>
        </p:nvSpPr>
        <p:spPr>
          <a:xfrm>
            <a:off x="837724" y="5853112"/>
            <a:ext cx="12954952"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11" name="Image 0" descr="preencoded.png"/>
          <p:cNvPicPr>
            <a:picLocks noChangeAspect="1"/>
          </p:cNvPicPr>
          <p:nvPr/>
        </p:nvPicPr>
        <p:blipFill>
          <a:blip r:embed="rId3"/>
          <a:stretch>
            <a:fillRect/>
          </a:stretch>
        </p:blipFill>
        <p:spPr>
          <a:xfrm>
            <a:off x="3747968" y="6505337"/>
            <a:ext cx="7134463" cy="2346127"/>
          </a:xfrm>
          <a:prstGeom prst="rect">
            <a:avLst/>
          </a:prstGeom>
        </p:spPr>
      </p:pic>
      <p:sp>
        <p:nvSpPr>
          <p:cNvPr id="12" name="Text 9"/>
          <p:cNvSpPr/>
          <p:nvPr/>
        </p:nvSpPr>
        <p:spPr>
          <a:xfrm>
            <a:off x="837724" y="9120664"/>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13" name="Text 10"/>
          <p:cNvSpPr/>
          <p:nvPr/>
        </p:nvSpPr>
        <p:spPr>
          <a:xfrm>
            <a:off x="837724" y="9772888"/>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endParaRPr lang="en-US" sz="18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837724" y="1651278"/>
            <a:ext cx="4505920" cy="563285"/>
          </a:xfrm>
          <a:prstGeom prst="rect">
            <a:avLst/>
          </a:prstGeom>
          <a:noFill/>
          <a:ln/>
        </p:spPr>
        <p:txBody>
          <a:bodyPr wrap="none" lIns="0" tIns="0" rIns="0" bIns="0" rtlCol="0" anchor="t"/>
          <a:lstStyle/>
          <a:p>
            <a:pPr marL="0" indent="0">
              <a:lnSpc>
                <a:spcPts val="4400"/>
              </a:lnSpc>
              <a:buNone/>
            </a:pPr>
            <a:r>
              <a:rPr lang="en-US" sz="3500" b="1" dirty="0">
                <a:solidFill>
                  <a:srgbClr val="FFD9BE"/>
                </a:solidFill>
                <a:latin typeface="Quattrocento" pitchFamily="34" charset="0"/>
                <a:ea typeface="Quattrocento" pitchFamily="34" charset="-122"/>
                <a:cs typeface="Quattrocento" pitchFamily="34" charset="-120"/>
              </a:rPr>
              <a:t>Analyse des résultats:</a:t>
            </a:r>
            <a:endParaRPr lang="en-US" sz="3500" dirty="0"/>
          </a:p>
        </p:txBody>
      </p:sp>
      <p:sp>
        <p:nvSpPr>
          <p:cNvPr id="3" name="Shape 1"/>
          <p:cNvSpPr/>
          <p:nvPr/>
        </p:nvSpPr>
        <p:spPr>
          <a:xfrm>
            <a:off x="837724" y="2962513"/>
            <a:ext cx="538520" cy="538520"/>
          </a:xfrm>
          <a:prstGeom prst="roundRect">
            <a:avLst>
              <a:gd name="adj" fmla="val 6668"/>
            </a:avLst>
          </a:prstGeom>
          <a:solidFill>
            <a:srgbClr val="315251"/>
          </a:solidFill>
          <a:ln/>
        </p:spPr>
      </p:sp>
      <p:sp>
        <p:nvSpPr>
          <p:cNvPr id="4" name="Text 2"/>
          <p:cNvSpPr/>
          <p:nvPr/>
        </p:nvSpPr>
        <p:spPr>
          <a:xfrm>
            <a:off x="1047155" y="3062764"/>
            <a:ext cx="11965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5" name="Text 3"/>
          <p:cNvSpPr/>
          <p:nvPr/>
        </p:nvSpPr>
        <p:spPr>
          <a:xfrm>
            <a:off x="1615559" y="2962513"/>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9D933"/>
                </a:solidFill>
                <a:latin typeface="Quattrocento" pitchFamily="34" charset="0"/>
                <a:ea typeface="Quattrocento" pitchFamily="34" charset="-122"/>
                <a:cs typeface="Quattrocento" pitchFamily="34" charset="-120"/>
              </a:rPr>
              <a:t>Pantalons vs Robes </a:t>
            </a:r>
            <a:endParaRPr lang="en-US" sz="2650" dirty="0"/>
          </a:p>
        </p:txBody>
      </p:sp>
      <p:sp>
        <p:nvSpPr>
          <p:cNvPr id="6" name="Text 4"/>
          <p:cNvSpPr/>
          <p:nvPr/>
        </p:nvSpPr>
        <p:spPr>
          <a:xfrm>
            <a:off x="1615559" y="3528417"/>
            <a:ext cx="3380899" cy="383024"/>
          </a:xfrm>
          <a:prstGeom prst="rect">
            <a:avLst/>
          </a:prstGeom>
          <a:noFill/>
          <a:ln/>
        </p:spPr>
        <p:txBody>
          <a:bodyPr wrap="non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p-value : 0.0004828</a:t>
            </a:r>
            <a:endParaRPr lang="en-US" sz="1850" dirty="0"/>
          </a:p>
        </p:txBody>
      </p:sp>
      <p:sp>
        <p:nvSpPr>
          <p:cNvPr id="7" name="Text 5"/>
          <p:cNvSpPr/>
          <p:nvPr/>
        </p:nvSpPr>
        <p:spPr>
          <a:xfrm>
            <a:off x="1615559" y="4055031"/>
            <a:ext cx="3380899" cy="268116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p-value est inférieure à 0.05, ce qui permet de </a:t>
            </a:r>
            <a:r>
              <a:rPr lang="en-US" sz="1850" b="1" dirty="0">
                <a:solidFill>
                  <a:srgbClr val="F9EEE7"/>
                </a:solidFill>
                <a:latin typeface="Quattrocento" pitchFamily="34" charset="0"/>
                <a:ea typeface="Quattrocento" pitchFamily="34" charset="-122"/>
                <a:cs typeface="Quattrocento" pitchFamily="34" charset="-120"/>
              </a:rPr>
              <a:t>rejeter l'hypothèse nulle</a:t>
            </a:r>
            <a:r>
              <a:rPr lang="en-US" sz="1850" dirty="0">
                <a:solidFill>
                  <a:srgbClr val="F9EEE7"/>
                </a:solidFill>
                <a:latin typeface="Quattrocento" pitchFamily="34" charset="0"/>
                <a:ea typeface="Quattrocento" pitchFamily="34" charset="-122"/>
                <a:cs typeface="Quattrocento" pitchFamily="34" charset="-120"/>
              </a:rPr>
              <a:t> et de conclure que les moyennes des ventes de pantalons et de robes sont </a:t>
            </a:r>
            <a:r>
              <a:rPr lang="en-US" sz="1850" b="1" dirty="0">
                <a:solidFill>
                  <a:srgbClr val="F9EEE7"/>
                </a:solidFill>
                <a:latin typeface="Quattrocento" pitchFamily="34" charset="0"/>
                <a:ea typeface="Quattrocento" pitchFamily="34" charset="-122"/>
                <a:cs typeface="Quattrocento" pitchFamily="34" charset="-120"/>
              </a:rPr>
              <a:t>significativement différentes</a:t>
            </a:r>
            <a:r>
              <a:rPr lang="en-US" sz="1850" dirty="0">
                <a:solidFill>
                  <a:srgbClr val="F9EEE7"/>
                </a:solidFill>
                <a:latin typeface="Quattrocento" pitchFamily="34" charset="0"/>
                <a:ea typeface="Quattrocento" pitchFamily="34" charset="-122"/>
                <a:cs typeface="Quattrocento" pitchFamily="34" charset="-120"/>
              </a:rPr>
              <a:t>. </a:t>
            </a:r>
            <a:endParaRPr lang="en-US" sz="1850" dirty="0"/>
          </a:p>
        </p:txBody>
      </p:sp>
      <p:sp>
        <p:nvSpPr>
          <p:cNvPr id="8" name="Text 6"/>
          <p:cNvSpPr/>
          <p:nvPr/>
        </p:nvSpPr>
        <p:spPr>
          <a:xfrm>
            <a:off x="1615559" y="6879788"/>
            <a:ext cx="3380899" cy="383024"/>
          </a:xfrm>
          <a:prstGeom prst="rect">
            <a:avLst/>
          </a:prstGeom>
          <a:noFill/>
          <a:ln/>
        </p:spPr>
        <p:txBody>
          <a:bodyPr wrap="non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t-statistique : -3.78437</a:t>
            </a:r>
            <a:endParaRPr lang="en-US" sz="1850" dirty="0"/>
          </a:p>
        </p:txBody>
      </p:sp>
      <p:sp>
        <p:nvSpPr>
          <p:cNvPr id="9" name="Text 7"/>
          <p:cNvSpPr/>
          <p:nvPr/>
        </p:nvSpPr>
        <p:spPr>
          <a:xfrm>
            <a:off x="1615559" y="7406402"/>
            <a:ext cx="3380899"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Les pantalons ont une moyenne de ventes inférieure à celle des robes, comme l'indique la t-statistique négative.</a:t>
            </a:r>
            <a:endParaRPr lang="en-US" sz="1850" dirty="0"/>
          </a:p>
        </p:txBody>
      </p:sp>
      <p:sp>
        <p:nvSpPr>
          <p:cNvPr id="10" name="Shape 8"/>
          <p:cNvSpPr/>
          <p:nvPr/>
        </p:nvSpPr>
        <p:spPr>
          <a:xfrm>
            <a:off x="5235773" y="2962513"/>
            <a:ext cx="538520" cy="538520"/>
          </a:xfrm>
          <a:prstGeom prst="roundRect">
            <a:avLst>
              <a:gd name="adj" fmla="val 6668"/>
            </a:avLst>
          </a:prstGeom>
          <a:solidFill>
            <a:srgbClr val="315251"/>
          </a:solidFill>
          <a:ln/>
        </p:spPr>
      </p:sp>
      <p:sp>
        <p:nvSpPr>
          <p:cNvPr id="11" name="Text 9"/>
          <p:cNvSpPr/>
          <p:nvPr/>
        </p:nvSpPr>
        <p:spPr>
          <a:xfrm>
            <a:off x="5414367" y="3062764"/>
            <a:ext cx="18121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2" name="Text 10"/>
          <p:cNvSpPr/>
          <p:nvPr/>
        </p:nvSpPr>
        <p:spPr>
          <a:xfrm>
            <a:off x="6013609" y="2962513"/>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9D933"/>
                </a:solidFill>
                <a:latin typeface="Quattrocento" pitchFamily="34" charset="0"/>
                <a:ea typeface="Quattrocento" pitchFamily="34" charset="-122"/>
                <a:cs typeface="Quattrocento" pitchFamily="34" charset="-120"/>
              </a:rPr>
              <a:t>Pantalons vs Pulls</a:t>
            </a:r>
            <a:r>
              <a:rPr lang="en-US" sz="2650" dirty="0">
                <a:solidFill>
                  <a:srgbClr val="F9EEE7"/>
                </a:solidFill>
                <a:latin typeface="Quattrocento" pitchFamily="34" charset="0"/>
                <a:ea typeface="Quattrocento" pitchFamily="34" charset="-122"/>
                <a:cs typeface="Quattrocento" pitchFamily="34" charset="-120"/>
              </a:rPr>
              <a:t> </a:t>
            </a:r>
            <a:endParaRPr lang="en-US" sz="2650" dirty="0"/>
          </a:p>
        </p:txBody>
      </p:sp>
      <p:sp>
        <p:nvSpPr>
          <p:cNvPr id="13" name="Text 11"/>
          <p:cNvSpPr/>
          <p:nvPr/>
        </p:nvSpPr>
        <p:spPr>
          <a:xfrm>
            <a:off x="6013609" y="3528417"/>
            <a:ext cx="3380899" cy="383024"/>
          </a:xfrm>
          <a:prstGeom prst="rect">
            <a:avLst/>
          </a:prstGeom>
          <a:noFill/>
          <a:ln/>
        </p:spPr>
        <p:txBody>
          <a:bodyPr wrap="non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p-value : 0.0004170619</a:t>
            </a:r>
            <a:endParaRPr lang="en-US" sz="1850" dirty="0"/>
          </a:p>
        </p:txBody>
      </p:sp>
      <p:sp>
        <p:nvSpPr>
          <p:cNvPr id="14" name="Text 12"/>
          <p:cNvSpPr/>
          <p:nvPr/>
        </p:nvSpPr>
        <p:spPr>
          <a:xfrm>
            <a:off x="6013609" y="4055031"/>
            <a:ext cx="3380899" cy="306419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p-value est largement inférieure à 0.05, ce qui nous permet également de </a:t>
            </a:r>
            <a:r>
              <a:rPr lang="en-US" sz="1850" b="1" dirty="0">
                <a:solidFill>
                  <a:srgbClr val="F9EEE7"/>
                </a:solidFill>
                <a:latin typeface="Quattrocento" pitchFamily="34" charset="0"/>
                <a:ea typeface="Quattrocento" pitchFamily="34" charset="-122"/>
                <a:cs typeface="Quattrocento" pitchFamily="34" charset="-120"/>
              </a:rPr>
              <a:t>rejeter l'hypothèse nulle</a:t>
            </a:r>
            <a:r>
              <a:rPr lang="en-US" sz="1850" dirty="0">
                <a:solidFill>
                  <a:srgbClr val="F9EEE7"/>
                </a:solidFill>
                <a:latin typeface="Quattrocento" pitchFamily="34" charset="0"/>
                <a:ea typeface="Quattrocento" pitchFamily="34" charset="-122"/>
                <a:cs typeface="Quattrocento" pitchFamily="34" charset="-120"/>
              </a:rPr>
              <a:t> et de conclure que les moyennes des ventes de pantalons et de pulls sont </a:t>
            </a:r>
            <a:r>
              <a:rPr lang="en-US" sz="1850" b="1" dirty="0">
                <a:solidFill>
                  <a:srgbClr val="F9EEE7"/>
                </a:solidFill>
                <a:latin typeface="Quattrocento" pitchFamily="34" charset="0"/>
                <a:ea typeface="Quattrocento" pitchFamily="34" charset="-122"/>
                <a:cs typeface="Quattrocento" pitchFamily="34" charset="-120"/>
              </a:rPr>
              <a:t>significativement différentes</a:t>
            </a:r>
            <a:r>
              <a:rPr lang="en-US" sz="1850" dirty="0">
                <a:solidFill>
                  <a:srgbClr val="F9EEE7"/>
                </a:solidFill>
                <a:latin typeface="Quattrocento" pitchFamily="34" charset="0"/>
                <a:ea typeface="Quattrocento" pitchFamily="34" charset="-122"/>
                <a:cs typeface="Quattrocento" pitchFamily="34" charset="-120"/>
              </a:rPr>
              <a:t>. </a:t>
            </a:r>
            <a:endParaRPr lang="en-US" sz="1850" dirty="0"/>
          </a:p>
        </p:txBody>
      </p:sp>
      <p:sp>
        <p:nvSpPr>
          <p:cNvPr id="15" name="Text 13"/>
          <p:cNvSpPr/>
          <p:nvPr/>
        </p:nvSpPr>
        <p:spPr>
          <a:xfrm>
            <a:off x="6013609" y="7262813"/>
            <a:ext cx="3380899" cy="383024"/>
          </a:xfrm>
          <a:prstGeom prst="rect">
            <a:avLst/>
          </a:prstGeom>
          <a:noFill/>
          <a:ln/>
        </p:spPr>
        <p:txBody>
          <a:bodyPr wrap="non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t-statistique : 3.833197</a:t>
            </a:r>
            <a:endParaRPr lang="en-US" sz="1850" dirty="0"/>
          </a:p>
        </p:txBody>
      </p:sp>
      <p:sp>
        <p:nvSpPr>
          <p:cNvPr id="16" name="Text 14"/>
          <p:cNvSpPr/>
          <p:nvPr/>
        </p:nvSpPr>
        <p:spPr>
          <a:xfrm>
            <a:off x="6013609" y="7789426"/>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t-statistique positive suggère que les pantalons ont des ventes supérieures à celles des pulls.</a:t>
            </a:r>
            <a:endParaRPr lang="en-US" sz="1850" dirty="0"/>
          </a:p>
        </p:txBody>
      </p:sp>
      <p:sp>
        <p:nvSpPr>
          <p:cNvPr id="17" name="Shape 15"/>
          <p:cNvSpPr/>
          <p:nvPr/>
        </p:nvSpPr>
        <p:spPr>
          <a:xfrm>
            <a:off x="9633823" y="2962513"/>
            <a:ext cx="538520" cy="538520"/>
          </a:xfrm>
          <a:prstGeom prst="roundRect">
            <a:avLst>
              <a:gd name="adj" fmla="val 6668"/>
            </a:avLst>
          </a:prstGeom>
          <a:solidFill>
            <a:srgbClr val="315251"/>
          </a:solidFill>
          <a:ln/>
        </p:spPr>
      </p:sp>
      <p:sp>
        <p:nvSpPr>
          <p:cNvPr id="18" name="Text 16"/>
          <p:cNvSpPr/>
          <p:nvPr/>
        </p:nvSpPr>
        <p:spPr>
          <a:xfrm>
            <a:off x="9811107" y="3062764"/>
            <a:ext cx="18383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3</a:t>
            </a:r>
            <a:endParaRPr lang="en-US" sz="2650" dirty="0"/>
          </a:p>
        </p:txBody>
      </p:sp>
      <p:sp>
        <p:nvSpPr>
          <p:cNvPr id="19" name="Text 17"/>
          <p:cNvSpPr/>
          <p:nvPr/>
        </p:nvSpPr>
        <p:spPr>
          <a:xfrm>
            <a:off x="10411658" y="2962513"/>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9D933"/>
                </a:solidFill>
                <a:latin typeface="Quattrocento" pitchFamily="34" charset="0"/>
                <a:ea typeface="Quattrocento" pitchFamily="34" charset="-122"/>
                <a:cs typeface="Quattrocento" pitchFamily="34" charset="-120"/>
              </a:rPr>
              <a:t>Robes vs Pulls</a:t>
            </a:r>
            <a:endParaRPr lang="en-US" sz="2650" dirty="0"/>
          </a:p>
        </p:txBody>
      </p:sp>
      <p:sp>
        <p:nvSpPr>
          <p:cNvPr id="20" name="Text 18"/>
          <p:cNvSpPr/>
          <p:nvPr/>
        </p:nvSpPr>
        <p:spPr>
          <a:xfrm>
            <a:off x="10411658" y="3528417"/>
            <a:ext cx="3380899" cy="383024"/>
          </a:xfrm>
          <a:prstGeom prst="rect">
            <a:avLst/>
          </a:prstGeom>
          <a:noFill/>
          <a:ln/>
        </p:spPr>
        <p:txBody>
          <a:bodyPr wrap="non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p-value : 0.0000000826</a:t>
            </a:r>
            <a:endParaRPr lang="en-US" sz="1850" dirty="0"/>
          </a:p>
        </p:txBody>
      </p:sp>
      <p:sp>
        <p:nvSpPr>
          <p:cNvPr id="21" name="Text 19"/>
          <p:cNvSpPr/>
          <p:nvPr/>
        </p:nvSpPr>
        <p:spPr>
          <a:xfrm>
            <a:off x="10411658" y="4055031"/>
            <a:ext cx="3380899" cy="306419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p-value extrêmement faible (bien inférieure à 0.05) nous permet de </a:t>
            </a:r>
            <a:r>
              <a:rPr lang="en-US" sz="1850" b="1" dirty="0">
                <a:solidFill>
                  <a:srgbClr val="F9EEE7"/>
                </a:solidFill>
                <a:latin typeface="Quattrocento" pitchFamily="34" charset="0"/>
                <a:ea typeface="Quattrocento" pitchFamily="34" charset="-122"/>
                <a:cs typeface="Quattrocento" pitchFamily="34" charset="-120"/>
              </a:rPr>
              <a:t>rejeter l'hypothèse nulle</a:t>
            </a:r>
            <a:r>
              <a:rPr lang="en-US" sz="1850" dirty="0">
                <a:solidFill>
                  <a:srgbClr val="F9EEE7"/>
                </a:solidFill>
                <a:latin typeface="Quattrocento" pitchFamily="34" charset="0"/>
                <a:ea typeface="Quattrocento" pitchFamily="34" charset="-122"/>
                <a:cs typeface="Quattrocento" pitchFamily="34" charset="-120"/>
              </a:rPr>
              <a:t> et de conclure qu'il existe une différence </a:t>
            </a:r>
            <a:r>
              <a:rPr lang="en-US" sz="1850" b="1" dirty="0">
                <a:solidFill>
                  <a:srgbClr val="F9EEE7"/>
                </a:solidFill>
                <a:latin typeface="Quattrocento" pitchFamily="34" charset="0"/>
                <a:ea typeface="Quattrocento" pitchFamily="34" charset="-122"/>
                <a:cs typeface="Quattrocento" pitchFamily="34" charset="-120"/>
              </a:rPr>
              <a:t>très significative</a:t>
            </a:r>
            <a:r>
              <a:rPr lang="en-US" sz="1850" dirty="0">
                <a:solidFill>
                  <a:srgbClr val="F9EEE7"/>
                </a:solidFill>
                <a:latin typeface="Quattrocento" pitchFamily="34" charset="0"/>
                <a:ea typeface="Quattrocento" pitchFamily="34" charset="-122"/>
                <a:cs typeface="Quattrocento" pitchFamily="34" charset="-120"/>
              </a:rPr>
              <a:t> entre les moyennes des ventes de robes et de pulls.</a:t>
            </a:r>
            <a:endParaRPr lang="en-US" sz="1850" dirty="0"/>
          </a:p>
        </p:txBody>
      </p:sp>
      <p:sp>
        <p:nvSpPr>
          <p:cNvPr id="22" name="Text 20"/>
          <p:cNvSpPr/>
          <p:nvPr/>
        </p:nvSpPr>
        <p:spPr>
          <a:xfrm>
            <a:off x="10411658" y="7262813"/>
            <a:ext cx="3380899" cy="383024"/>
          </a:xfrm>
          <a:prstGeom prst="rect">
            <a:avLst/>
          </a:prstGeom>
          <a:noFill/>
          <a:ln/>
        </p:spPr>
        <p:txBody>
          <a:bodyPr wrap="none" lIns="0" tIns="0" rIns="0" bIns="0" rtlCol="0" anchor="t"/>
          <a:lstStyle/>
          <a:p>
            <a:pPr marL="0" indent="0">
              <a:lnSpc>
                <a:spcPts val="3000"/>
              </a:lnSpc>
              <a:buNone/>
            </a:pPr>
            <a:r>
              <a:rPr lang="en-US" sz="1850" b="1" dirty="0">
                <a:solidFill>
                  <a:srgbClr val="EF9C82"/>
                </a:solidFill>
                <a:latin typeface="Quattrocento" pitchFamily="34" charset="0"/>
                <a:ea typeface="Quattrocento" pitchFamily="34" charset="-122"/>
                <a:cs typeface="Quattrocento" pitchFamily="34" charset="-120"/>
              </a:rPr>
              <a:t>t-statistique : 6.473790</a:t>
            </a:r>
            <a:endParaRPr lang="en-US" sz="1850" dirty="0"/>
          </a:p>
        </p:txBody>
      </p:sp>
      <p:sp>
        <p:nvSpPr>
          <p:cNvPr id="23" name="Text 21"/>
          <p:cNvSpPr/>
          <p:nvPr/>
        </p:nvSpPr>
        <p:spPr>
          <a:xfrm>
            <a:off x="10411658" y="7789426"/>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La t-statistique élevée montre que les ventes de robes sont beaucoup plus élevées que celles des pulls.</a:t>
            </a:r>
            <a:endParaRPr lang="en-US" sz="18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82383"/>
            <a:ext cx="7468553" cy="1408033"/>
          </a:xfrm>
          <a:prstGeom prst="rect">
            <a:avLst/>
          </a:prstGeom>
          <a:noFill/>
          <a:ln/>
        </p:spPr>
        <p:txBody>
          <a:bodyPr wrap="squar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10—La réduction des données </a:t>
            </a:r>
            <a:r>
              <a:rPr lang="en-US" sz="4400" dirty="0">
                <a:solidFill>
                  <a:srgbClr val="FFD9BE"/>
                </a:solidFill>
                <a:latin typeface="Quattrocento" pitchFamily="34" charset="0"/>
                <a:ea typeface="Quattrocento" pitchFamily="34" charset="-122"/>
                <a:cs typeface="Quattrocento" pitchFamily="34" charset="-120"/>
              </a:rPr>
              <a:t>:</a:t>
            </a:r>
            <a:endParaRPr lang="en-US" sz="4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837724" y="658297"/>
            <a:ext cx="11051024"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Analyse en Composantes Principales (ACP)</a:t>
            </a:r>
            <a:endParaRPr lang="en-US" sz="4400" dirty="0"/>
          </a:p>
        </p:txBody>
      </p:sp>
      <p:sp>
        <p:nvSpPr>
          <p:cNvPr id="3" name="Text 1"/>
          <p:cNvSpPr/>
          <p:nvPr/>
        </p:nvSpPr>
        <p:spPr>
          <a:xfrm>
            <a:off x="837724" y="1841063"/>
            <a:ext cx="12954952"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L'Analyse en Composantes Principales (</a:t>
            </a:r>
            <a:r>
              <a:rPr lang="en-US" sz="1850" b="1" dirty="0">
                <a:solidFill>
                  <a:srgbClr val="F9EEE7"/>
                </a:solidFill>
                <a:latin typeface="Quattrocento" pitchFamily="34" charset="0"/>
                <a:ea typeface="Quattrocento" pitchFamily="34" charset="-122"/>
                <a:cs typeface="Quattrocento" pitchFamily="34" charset="-120"/>
              </a:rPr>
              <a:t>ACP</a:t>
            </a:r>
            <a:r>
              <a:rPr lang="en-US" sz="1850" dirty="0">
                <a:solidFill>
                  <a:srgbClr val="F9EEE7"/>
                </a:solidFill>
                <a:latin typeface="Quattrocento" pitchFamily="34" charset="0"/>
                <a:ea typeface="Quattrocento" pitchFamily="34" charset="-122"/>
                <a:cs typeface="Quattrocento" pitchFamily="34" charset="-120"/>
              </a:rPr>
              <a:t>) est une </a:t>
            </a:r>
            <a:r>
              <a:rPr lang="en-US" sz="1850" b="1" dirty="0">
                <a:solidFill>
                  <a:srgbClr val="F9EEE7"/>
                </a:solidFill>
                <a:latin typeface="Quattrocento" pitchFamily="34" charset="0"/>
                <a:ea typeface="Quattrocento" pitchFamily="34" charset="-122"/>
                <a:cs typeface="Quattrocento" pitchFamily="34" charset="-120"/>
              </a:rPr>
              <a:t>méthode statistique</a:t>
            </a:r>
            <a:r>
              <a:rPr lang="en-US" sz="1850" dirty="0">
                <a:solidFill>
                  <a:srgbClr val="F9EEE7"/>
                </a:solidFill>
                <a:latin typeface="Quattrocento" pitchFamily="34" charset="0"/>
                <a:ea typeface="Quattrocento" pitchFamily="34" charset="-122"/>
                <a:cs typeface="Quattrocento" pitchFamily="34" charset="-120"/>
              </a:rPr>
              <a:t> puissante utilisée pour </a:t>
            </a:r>
            <a:r>
              <a:rPr lang="en-US" sz="1850" b="1" dirty="0">
                <a:solidFill>
                  <a:srgbClr val="F9EEE7"/>
                </a:solidFill>
                <a:latin typeface="Quattrocento" pitchFamily="34" charset="0"/>
                <a:ea typeface="Quattrocento" pitchFamily="34" charset="-122"/>
                <a:cs typeface="Quattrocento" pitchFamily="34" charset="-120"/>
              </a:rPr>
              <a:t>réduire la dimensionnalité des données</a:t>
            </a:r>
            <a:r>
              <a:rPr lang="en-US" sz="1850" dirty="0">
                <a:solidFill>
                  <a:srgbClr val="F9EEE7"/>
                </a:solidFill>
                <a:latin typeface="Quattrocento" pitchFamily="34" charset="0"/>
                <a:ea typeface="Quattrocento" pitchFamily="34" charset="-122"/>
                <a:cs typeface="Quattrocento" pitchFamily="34" charset="-120"/>
              </a:rPr>
              <a:t> tout en conservant l'essentiel de leur variabilité. Cette approche transforme les variables initiales en un ensemble de nouvelles variables non corrélées appelées </a:t>
            </a:r>
            <a:r>
              <a:rPr lang="en-US" sz="1850" b="1" dirty="0">
                <a:solidFill>
                  <a:srgbClr val="F9EEE7"/>
                </a:solidFill>
                <a:latin typeface="Quattrocento" pitchFamily="34" charset="0"/>
                <a:ea typeface="Quattrocento" pitchFamily="34" charset="-122"/>
                <a:cs typeface="Quattrocento" pitchFamily="34" charset="-120"/>
              </a:rPr>
              <a:t>composants principaux</a:t>
            </a:r>
            <a:r>
              <a:rPr lang="en-US" sz="1850" dirty="0">
                <a:solidFill>
                  <a:srgbClr val="F9EEE7"/>
                </a:solidFill>
                <a:latin typeface="Quattrocento" pitchFamily="34" charset="0"/>
                <a:ea typeface="Quattrocento" pitchFamily="34" charset="-122"/>
                <a:cs typeface="Quattrocento" pitchFamily="34" charset="-120"/>
              </a:rPr>
              <a:t>. Ces derniers sont ordonnés de manière à expliquer la plus grande partie de la variance des données.</a:t>
            </a:r>
            <a:endParaRPr lang="en-US" sz="1850" dirty="0"/>
          </a:p>
        </p:txBody>
      </p:sp>
      <p:sp>
        <p:nvSpPr>
          <p:cNvPr id="4" name="Text 2"/>
          <p:cNvSpPr/>
          <p:nvPr/>
        </p:nvSpPr>
        <p:spPr>
          <a:xfrm>
            <a:off x="837724" y="3642360"/>
            <a:ext cx="12954952"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Dans cette étude, l'ACP est appliquée pour réduire le nombre de fonctionnalités, ce qui permet d’optimiser l’analyse en réduisant la complexité tout en limitant la perte d’information. Une attention particulière est accordée au choix du nombre de composants principaux à retenir, en se basant sur des critères tels que la proportion de variance expliquée cumulée et l’analyse des valeurs propres.</a:t>
            </a:r>
            <a:endParaRPr lang="en-US" sz="18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837724" y="728305"/>
            <a:ext cx="11051024"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Analyse en Composantes Principales (ACP)</a:t>
            </a:r>
            <a:endParaRPr lang="en-US" sz="4400" dirty="0"/>
          </a:p>
        </p:txBody>
      </p:sp>
      <p:sp>
        <p:nvSpPr>
          <p:cNvPr id="3" name="Text 1"/>
          <p:cNvSpPr/>
          <p:nvPr/>
        </p:nvSpPr>
        <p:spPr>
          <a:xfrm>
            <a:off x="837724" y="1911072"/>
            <a:ext cx="12954952" cy="383024"/>
          </a:xfrm>
          <a:prstGeom prst="rect">
            <a:avLst/>
          </a:prstGeom>
          <a:noFill/>
          <a:ln/>
        </p:spPr>
        <p:txBody>
          <a:bodyPr wrap="none" lIns="0" tIns="0" rIns="0" bIns="0" rtlCol="0" anchor="t"/>
          <a:lstStyle/>
          <a:p>
            <a:pPr marL="0" indent="0">
              <a:lnSpc>
                <a:spcPts val="3000"/>
              </a:lnSpc>
              <a:buNone/>
            </a:pPr>
            <a:r>
              <a:rPr lang="en-US" sz="1850" b="1" u="sng" dirty="0">
                <a:solidFill>
                  <a:srgbClr val="F9D933"/>
                </a:solidFill>
                <a:latin typeface="Quattrocento" pitchFamily="34" charset="0"/>
                <a:ea typeface="Quattrocento" pitchFamily="34" charset="-122"/>
                <a:cs typeface="Quattrocento" pitchFamily="34" charset="-120"/>
              </a:rPr>
              <a:t>Code:</a:t>
            </a:r>
            <a:endParaRPr lang="en-US" sz="1850" dirty="0"/>
          </a:p>
        </p:txBody>
      </p:sp>
      <p:pic>
        <p:nvPicPr>
          <p:cNvPr id="4" name="Image 0" descr="preencoded.png"/>
          <p:cNvPicPr>
            <a:picLocks noChangeAspect="1"/>
          </p:cNvPicPr>
          <p:nvPr/>
        </p:nvPicPr>
        <p:blipFill>
          <a:blip r:embed="rId3"/>
          <a:stretch>
            <a:fillRect/>
          </a:stretch>
        </p:blipFill>
        <p:spPr>
          <a:xfrm>
            <a:off x="3373993" y="2563297"/>
            <a:ext cx="7882414" cy="4946094"/>
          </a:xfrm>
          <a:prstGeom prst="rect">
            <a:avLst/>
          </a:prstGeom>
        </p:spPr>
      </p:pic>
      <p:pic>
        <p:nvPicPr>
          <p:cNvPr id="5" name="Image 1" descr="preencoded.png"/>
          <p:cNvPicPr>
            <a:picLocks noChangeAspect="1"/>
          </p:cNvPicPr>
          <p:nvPr/>
        </p:nvPicPr>
        <p:blipFill>
          <a:blip r:embed="rId4"/>
          <a:stretch>
            <a:fillRect/>
          </a:stretch>
        </p:blipFill>
        <p:spPr>
          <a:xfrm>
            <a:off x="3372445" y="7778591"/>
            <a:ext cx="7885390" cy="1813560"/>
          </a:xfrm>
          <a:prstGeom prst="rect">
            <a:avLst/>
          </a:prstGeom>
        </p:spPr>
      </p:pic>
      <p:sp>
        <p:nvSpPr>
          <p:cNvPr id="6" name="Text 2"/>
          <p:cNvSpPr/>
          <p:nvPr/>
        </p:nvSpPr>
        <p:spPr>
          <a:xfrm>
            <a:off x="837724" y="9861352"/>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771406" y="757833"/>
            <a:ext cx="10174962" cy="648295"/>
          </a:xfrm>
          <a:prstGeom prst="rect">
            <a:avLst/>
          </a:prstGeom>
          <a:noFill/>
          <a:ln/>
        </p:spPr>
        <p:txBody>
          <a:bodyPr wrap="none" lIns="0" tIns="0" rIns="0" bIns="0" rtlCol="0" anchor="t"/>
          <a:lstStyle/>
          <a:p>
            <a:pPr marL="0" indent="0">
              <a:lnSpc>
                <a:spcPts val="5100"/>
              </a:lnSpc>
              <a:buNone/>
            </a:pPr>
            <a:r>
              <a:rPr lang="en-US" sz="4050" b="1" dirty="0">
                <a:solidFill>
                  <a:srgbClr val="FFD9BE"/>
                </a:solidFill>
                <a:latin typeface="Quattrocento" pitchFamily="34" charset="0"/>
                <a:ea typeface="Quattrocento" pitchFamily="34" charset="-122"/>
                <a:cs typeface="Quattrocento" pitchFamily="34" charset="-120"/>
              </a:rPr>
              <a:t>Analyse en Composantes Principales (ACP)</a:t>
            </a:r>
            <a:endParaRPr lang="en-US" sz="4050" dirty="0"/>
          </a:p>
        </p:txBody>
      </p:sp>
      <p:sp>
        <p:nvSpPr>
          <p:cNvPr id="3" name="Text 1"/>
          <p:cNvSpPr/>
          <p:nvPr/>
        </p:nvSpPr>
        <p:spPr>
          <a:xfrm>
            <a:off x="771406" y="1846898"/>
            <a:ext cx="13087588" cy="352544"/>
          </a:xfrm>
          <a:prstGeom prst="rect">
            <a:avLst/>
          </a:prstGeom>
          <a:noFill/>
          <a:ln/>
        </p:spPr>
        <p:txBody>
          <a:bodyPr wrap="none" lIns="0" tIns="0" rIns="0" bIns="0" rtlCol="0" anchor="t"/>
          <a:lstStyle/>
          <a:p>
            <a:pPr marL="0" indent="0">
              <a:lnSpc>
                <a:spcPts val="2750"/>
              </a:lnSpc>
              <a:buNone/>
            </a:pPr>
            <a:r>
              <a:rPr lang="en-US" sz="1700" b="1" u="sng" dirty="0">
                <a:solidFill>
                  <a:srgbClr val="F9D933"/>
                </a:solidFill>
                <a:latin typeface="Quattrocento" pitchFamily="34" charset="0"/>
                <a:ea typeface="Quattrocento" pitchFamily="34" charset="-122"/>
                <a:cs typeface="Quattrocento" pitchFamily="34" charset="-120"/>
              </a:rPr>
              <a:t>Analyse des Graphiques:</a:t>
            </a:r>
            <a:endParaRPr lang="en-US" sz="1700" dirty="0"/>
          </a:p>
        </p:txBody>
      </p:sp>
      <p:sp>
        <p:nvSpPr>
          <p:cNvPr id="4" name="Text 2"/>
          <p:cNvSpPr/>
          <p:nvPr/>
        </p:nvSpPr>
        <p:spPr>
          <a:xfrm>
            <a:off x="771406" y="2447330"/>
            <a:ext cx="13087588" cy="352544"/>
          </a:xfrm>
          <a:prstGeom prst="rect">
            <a:avLst/>
          </a:prstGeom>
          <a:noFill/>
          <a:ln/>
        </p:spPr>
        <p:txBody>
          <a:bodyPr wrap="none" lIns="0" tIns="0" rIns="0" bIns="0" rtlCol="0" anchor="t"/>
          <a:lstStyle/>
          <a:p>
            <a:pPr marL="0" indent="0">
              <a:lnSpc>
                <a:spcPts val="2750"/>
              </a:lnSpc>
              <a:buNone/>
            </a:pPr>
            <a:endParaRPr lang="en-US" sz="1700" dirty="0"/>
          </a:p>
        </p:txBody>
      </p:sp>
      <p:pic>
        <p:nvPicPr>
          <p:cNvPr id="5" name="Image 0" descr="preencoded.png"/>
          <p:cNvPicPr>
            <a:picLocks noChangeAspect="1"/>
          </p:cNvPicPr>
          <p:nvPr/>
        </p:nvPicPr>
        <p:blipFill>
          <a:blip r:embed="rId3"/>
          <a:stretch>
            <a:fillRect/>
          </a:stretch>
        </p:blipFill>
        <p:spPr>
          <a:xfrm>
            <a:off x="771406" y="3047762"/>
            <a:ext cx="12049839" cy="4583787"/>
          </a:xfrm>
          <a:prstGeom prst="rect">
            <a:avLst/>
          </a:prstGeom>
        </p:spPr>
      </p:pic>
      <p:sp>
        <p:nvSpPr>
          <p:cNvPr id="6" name="Text 3"/>
          <p:cNvSpPr/>
          <p:nvPr/>
        </p:nvSpPr>
        <p:spPr>
          <a:xfrm>
            <a:off x="771406" y="7879437"/>
            <a:ext cx="13087588" cy="352544"/>
          </a:xfrm>
          <a:prstGeom prst="rect">
            <a:avLst/>
          </a:prstGeom>
          <a:noFill/>
          <a:ln/>
        </p:spPr>
        <p:txBody>
          <a:bodyPr wrap="none" lIns="0" tIns="0" rIns="0" bIns="0" rtlCol="0" anchor="t"/>
          <a:lstStyle/>
          <a:p>
            <a:pPr marL="0" indent="0">
              <a:lnSpc>
                <a:spcPts val="2750"/>
              </a:lnSpc>
              <a:buNone/>
            </a:pPr>
            <a:endParaRPr lang="en-US" sz="1700" dirty="0"/>
          </a:p>
        </p:txBody>
      </p:sp>
      <p:sp>
        <p:nvSpPr>
          <p:cNvPr id="7" name="Text 4"/>
          <p:cNvSpPr/>
          <p:nvPr/>
        </p:nvSpPr>
        <p:spPr>
          <a:xfrm>
            <a:off x="771406" y="8479869"/>
            <a:ext cx="13087588" cy="705088"/>
          </a:xfrm>
          <a:prstGeom prst="rect">
            <a:avLst/>
          </a:prstGeom>
          <a:noFill/>
          <a:ln/>
        </p:spPr>
        <p:txBody>
          <a:bodyPr wrap="square" lIns="0" tIns="0" rIns="0" bIns="0" rtlCol="0" anchor="t"/>
          <a:lstStyle/>
          <a:p>
            <a:pPr marL="0" indent="0">
              <a:lnSpc>
                <a:spcPts val="2750"/>
              </a:lnSpc>
              <a:buNone/>
            </a:pPr>
            <a:r>
              <a:rPr lang="en-US" sz="1700" dirty="0">
                <a:solidFill>
                  <a:srgbClr val="F9EEE7"/>
                </a:solidFill>
                <a:latin typeface="Quattrocento" pitchFamily="34" charset="0"/>
                <a:ea typeface="Quattrocento" pitchFamily="34" charset="-122"/>
                <a:cs typeface="Quattrocento" pitchFamily="34" charset="-120"/>
              </a:rPr>
              <a:t>Ces graphes représentent la proportion de variance expliquée cumulée en fonction du nombre de composantes principales pour trois catégories différentes : </a:t>
            </a:r>
            <a:r>
              <a:rPr lang="en-US" sz="1700" b="1" dirty="0">
                <a:solidFill>
                  <a:srgbClr val="F9EEE7"/>
                </a:solidFill>
                <a:latin typeface="Quattrocento" pitchFamily="34" charset="0"/>
                <a:ea typeface="Quattrocento" pitchFamily="34" charset="-122"/>
                <a:cs typeface="Quattrocento" pitchFamily="34" charset="-120"/>
              </a:rPr>
              <a:t>Pantalons</a:t>
            </a:r>
            <a:r>
              <a:rPr lang="en-US" sz="1700" dirty="0">
                <a:solidFill>
                  <a:srgbClr val="F9EEE7"/>
                </a:solidFill>
                <a:latin typeface="Quattrocento" pitchFamily="34" charset="0"/>
                <a:ea typeface="Quattrocento" pitchFamily="34" charset="-122"/>
                <a:cs typeface="Quattrocento" pitchFamily="34" charset="-120"/>
              </a:rPr>
              <a:t>, </a:t>
            </a:r>
            <a:r>
              <a:rPr lang="en-US" sz="1700" b="1" dirty="0">
                <a:solidFill>
                  <a:srgbClr val="F9EEE7"/>
                </a:solidFill>
                <a:latin typeface="Quattrocento" pitchFamily="34" charset="0"/>
                <a:ea typeface="Quattrocento" pitchFamily="34" charset="-122"/>
                <a:cs typeface="Quattrocento" pitchFamily="34" charset="-120"/>
              </a:rPr>
              <a:t>Robes</a:t>
            </a:r>
            <a:r>
              <a:rPr lang="en-US" sz="1700" dirty="0">
                <a:solidFill>
                  <a:srgbClr val="F9EEE7"/>
                </a:solidFill>
                <a:latin typeface="Quattrocento" pitchFamily="34" charset="0"/>
                <a:ea typeface="Quattrocento" pitchFamily="34" charset="-122"/>
                <a:cs typeface="Quattrocento" pitchFamily="34" charset="-120"/>
              </a:rPr>
              <a:t>, et </a:t>
            </a:r>
            <a:r>
              <a:rPr lang="en-US" sz="1700" b="1" dirty="0">
                <a:solidFill>
                  <a:srgbClr val="F9EEE7"/>
                </a:solidFill>
                <a:latin typeface="Quattrocento" pitchFamily="34" charset="0"/>
                <a:ea typeface="Quattrocento" pitchFamily="34" charset="-122"/>
                <a:cs typeface="Quattrocento" pitchFamily="34" charset="-120"/>
              </a:rPr>
              <a:t>Pulls</a:t>
            </a:r>
            <a:r>
              <a:rPr lang="en-US" sz="1700" dirty="0">
                <a:solidFill>
                  <a:srgbClr val="F9EEE7"/>
                </a:solidFill>
                <a:latin typeface="Quattrocento" pitchFamily="34" charset="0"/>
                <a:ea typeface="Quattrocento" pitchFamily="34" charset="-122"/>
                <a:cs typeface="Quattrocento" pitchFamily="34" charset="-120"/>
              </a:rPr>
              <a:t>. </a:t>
            </a:r>
            <a:endParaRPr lang="en-US" sz="1700" dirty="0"/>
          </a:p>
        </p:txBody>
      </p:sp>
      <p:sp>
        <p:nvSpPr>
          <p:cNvPr id="8" name="Text 5"/>
          <p:cNvSpPr/>
          <p:nvPr/>
        </p:nvSpPr>
        <p:spPr>
          <a:xfrm>
            <a:off x="771406" y="9432846"/>
            <a:ext cx="13087588" cy="352544"/>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F9EEE7"/>
                </a:solidFill>
                <a:latin typeface="Quattrocento" pitchFamily="34" charset="0"/>
                <a:ea typeface="Quattrocento" pitchFamily="34" charset="-122"/>
                <a:cs typeface="Quattrocento" pitchFamily="34" charset="-120"/>
              </a:rPr>
              <a:t>Les </a:t>
            </a:r>
            <a:r>
              <a:rPr lang="en-US" sz="1700" b="1" dirty="0">
                <a:solidFill>
                  <a:srgbClr val="F9EEE7"/>
                </a:solidFill>
                <a:latin typeface="Quattrocento" pitchFamily="34" charset="0"/>
                <a:ea typeface="Quattrocento" pitchFamily="34" charset="-122"/>
                <a:cs typeface="Quattrocento" pitchFamily="34" charset="-120"/>
              </a:rPr>
              <a:t>points</a:t>
            </a:r>
            <a:r>
              <a:rPr lang="en-US" sz="1700" dirty="0">
                <a:solidFill>
                  <a:srgbClr val="F9EEE7"/>
                </a:solidFill>
                <a:latin typeface="Quattrocento" pitchFamily="34" charset="0"/>
                <a:ea typeface="Quattrocento" pitchFamily="34" charset="-122"/>
                <a:cs typeface="Quattrocento" pitchFamily="34" charset="-120"/>
              </a:rPr>
              <a:t> sur la courbe montrent la proportion cumulée de variance expliquée après l'ajout de chaque composante principale.</a:t>
            </a:r>
            <a:endParaRPr lang="en-US" sz="1700" dirty="0"/>
          </a:p>
        </p:txBody>
      </p:sp>
      <p:sp>
        <p:nvSpPr>
          <p:cNvPr id="9" name="Text 6"/>
          <p:cNvSpPr/>
          <p:nvPr/>
        </p:nvSpPr>
        <p:spPr>
          <a:xfrm>
            <a:off x="771406" y="9862423"/>
            <a:ext cx="13087588" cy="352544"/>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F9EEE7"/>
                </a:solidFill>
                <a:latin typeface="Quattrocento" pitchFamily="34" charset="0"/>
                <a:ea typeface="Quattrocento" pitchFamily="34" charset="-122"/>
                <a:cs typeface="Quattrocento" pitchFamily="34" charset="-120"/>
              </a:rPr>
              <a:t>La </a:t>
            </a:r>
            <a:r>
              <a:rPr lang="en-US" sz="1700" b="1" dirty="0">
                <a:solidFill>
                  <a:srgbClr val="F9EEE7"/>
                </a:solidFill>
                <a:latin typeface="Quattrocento" pitchFamily="34" charset="0"/>
                <a:ea typeface="Quattrocento" pitchFamily="34" charset="-122"/>
                <a:cs typeface="Quattrocento" pitchFamily="34" charset="-120"/>
              </a:rPr>
              <a:t>courbe</a:t>
            </a:r>
            <a:r>
              <a:rPr lang="en-US" sz="1700" dirty="0">
                <a:solidFill>
                  <a:srgbClr val="F9EEE7"/>
                </a:solidFill>
                <a:latin typeface="Quattrocento" pitchFamily="34" charset="0"/>
                <a:ea typeface="Quattrocento" pitchFamily="34" charset="-122"/>
                <a:cs typeface="Quattrocento" pitchFamily="34" charset="-120"/>
              </a:rPr>
              <a:t> illustre la progression de la variance expliquée lorsque des composantes supplémentaires sont incluses.</a:t>
            </a:r>
            <a:endParaRPr lang="en-US" sz="17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837724" y="658297"/>
            <a:ext cx="11051024"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Analyse en Composantes Principales (ACP)</a:t>
            </a:r>
            <a:endParaRPr lang="en-US" sz="4400" dirty="0"/>
          </a:p>
        </p:txBody>
      </p:sp>
      <p:sp>
        <p:nvSpPr>
          <p:cNvPr id="3" name="Shape 1"/>
          <p:cNvSpPr/>
          <p:nvPr/>
        </p:nvSpPr>
        <p:spPr>
          <a:xfrm>
            <a:off x="837724" y="2110264"/>
            <a:ext cx="538520" cy="538520"/>
          </a:xfrm>
          <a:prstGeom prst="roundRect">
            <a:avLst>
              <a:gd name="adj" fmla="val 6668"/>
            </a:avLst>
          </a:prstGeom>
          <a:solidFill>
            <a:srgbClr val="315251"/>
          </a:solidFill>
          <a:ln/>
        </p:spPr>
      </p:sp>
      <p:sp>
        <p:nvSpPr>
          <p:cNvPr id="4" name="Text 2"/>
          <p:cNvSpPr/>
          <p:nvPr/>
        </p:nvSpPr>
        <p:spPr>
          <a:xfrm>
            <a:off x="1047155" y="2210514"/>
            <a:ext cx="11965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5" name="Text 3"/>
          <p:cNvSpPr/>
          <p:nvPr/>
        </p:nvSpPr>
        <p:spPr>
          <a:xfrm>
            <a:off x="1615559" y="2110264"/>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9D933"/>
                </a:solidFill>
                <a:latin typeface="Quattrocento" pitchFamily="34" charset="0"/>
                <a:ea typeface="Quattrocento" pitchFamily="34" charset="-122"/>
                <a:cs typeface="Quattrocento" pitchFamily="34" charset="-120"/>
              </a:rPr>
              <a:t>Pantalons</a:t>
            </a:r>
            <a:endParaRPr lang="en-US" sz="2650" dirty="0"/>
          </a:p>
        </p:txBody>
      </p:sp>
      <p:sp>
        <p:nvSpPr>
          <p:cNvPr id="6" name="Text 4"/>
          <p:cNvSpPr/>
          <p:nvPr/>
        </p:nvSpPr>
        <p:spPr>
          <a:xfrm>
            <a:off x="1615559" y="2676168"/>
            <a:ext cx="3380899"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Le graphique montre une augmentation rapide de la variance expliquée cumulée jusqu'à environ 2 composantes principales.</a:t>
            </a:r>
            <a:endParaRPr lang="en-US" sz="1850" dirty="0"/>
          </a:p>
        </p:txBody>
      </p:sp>
      <p:sp>
        <p:nvSpPr>
          <p:cNvPr id="7" name="Text 5"/>
          <p:cNvSpPr/>
          <p:nvPr/>
        </p:nvSpPr>
        <p:spPr>
          <a:xfrm>
            <a:off x="1615559" y="4734877"/>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 Après 2 composantes, l'augmentation de la variance expliquée devient beaucoup plus lente.</a:t>
            </a:r>
            <a:endParaRPr lang="en-US" sz="1850" dirty="0"/>
          </a:p>
        </p:txBody>
      </p:sp>
      <p:sp>
        <p:nvSpPr>
          <p:cNvPr id="8" name="Text 6"/>
          <p:cNvSpPr/>
          <p:nvPr/>
        </p:nvSpPr>
        <p:spPr>
          <a:xfrm>
            <a:off x="1615559" y="6410563"/>
            <a:ext cx="3380899"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·À 3 composantes, la variance expliquée cumulée est proche de 1 (ou 100%), indiquant que 3 composantes principales capturent presque toute la variance des données.</a:t>
            </a:r>
            <a:endParaRPr lang="en-US" sz="1850" dirty="0"/>
          </a:p>
        </p:txBody>
      </p:sp>
      <p:sp>
        <p:nvSpPr>
          <p:cNvPr id="9" name="Shape 7"/>
          <p:cNvSpPr/>
          <p:nvPr/>
        </p:nvSpPr>
        <p:spPr>
          <a:xfrm>
            <a:off x="5235773" y="2110264"/>
            <a:ext cx="538520" cy="538520"/>
          </a:xfrm>
          <a:prstGeom prst="roundRect">
            <a:avLst>
              <a:gd name="adj" fmla="val 6668"/>
            </a:avLst>
          </a:prstGeom>
          <a:solidFill>
            <a:srgbClr val="315251"/>
          </a:solidFill>
          <a:ln/>
        </p:spPr>
      </p:sp>
      <p:sp>
        <p:nvSpPr>
          <p:cNvPr id="10" name="Text 8"/>
          <p:cNvSpPr/>
          <p:nvPr/>
        </p:nvSpPr>
        <p:spPr>
          <a:xfrm>
            <a:off x="5414367" y="2210514"/>
            <a:ext cx="18121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2</a:t>
            </a:r>
            <a:endParaRPr lang="en-US" sz="2650" dirty="0"/>
          </a:p>
        </p:txBody>
      </p:sp>
      <p:sp>
        <p:nvSpPr>
          <p:cNvPr id="11" name="Text 9"/>
          <p:cNvSpPr/>
          <p:nvPr/>
        </p:nvSpPr>
        <p:spPr>
          <a:xfrm>
            <a:off x="6013609" y="2110264"/>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9D933"/>
                </a:solidFill>
                <a:latin typeface="Quattrocento" pitchFamily="34" charset="0"/>
                <a:ea typeface="Quattrocento" pitchFamily="34" charset="-122"/>
                <a:cs typeface="Quattrocento" pitchFamily="34" charset="-120"/>
              </a:rPr>
              <a:t>Robes</a:t>
            </a:r>
            <a:endParaRPr lang="en-US" sz="2650" dirty="0"/>
          </a:p>
        </p:txBody>
      </p:sp>
      <p:sp>
        <p:nvSpPr>
          <p:cNvPr id="12" name="Text 10"/>
          <p:cNvSpPr/>
          <p:nvPr/>
        </p:nvSpPr>
        <p:spPr>
          <a:xfrm>
            <a:off x="6013609" y="2676168"/>
            <a:ext cx="3380899"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variance expliquée cumulée augmente rapidement jusqu'à environ 2 composantes principales.</a:t>
            </a:r>
            <a:endParaRPr lang="en-US" sz="1850" dirty="0"/>
          </a:p>
        </p:txBody>
      </p:sp>
      <p:sp>
        <p:nvSpPr>
          <p:cNvPr id="13" name="Text 11"/>
          <p:cNvSpPr/>
          <p:nvPr/>
        </p:nvSpPr>
        <p:spPr>
          <a:xfrm>
            <a:off x="6013609" y="4351853"/>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Après 2 composantes, l'augmentation devient plus lente.</a:t>
            </a:r>
            <a:endParaRPr lang="en-US" sz="1850" dirty="0"/>
          </a:p>
        </p:txBody>
      </p:sp>
      <p:sp>
        <p:nvSpPr>
          <p:cNvPr id="14" name="Text 12"/>
          <p:cNvSpPr/>
          <p:nvPr/>
        </p:nvSpPr>
        <p:spPr>
          <a:xfrm>
            <a:off x="6013609" y="5644515"/>
            <a:ext cx="3380899"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À 3 composantes, la variance expliquée cumulée est très proche de 1, indiquant que 3 composantes principales capturent presque toute la variance des données.</a:t>
            </a:r>
            <a:endParaRPr lang="en-US" sz="1850" dirty="0"/>
          </a:p>
        </p:txBody>
      </p:sp>
      <p:sp>
        <p:nvSpPr>
          <p:cNvPr id="15" name="Shape 13"/>
          <p:cNvSpPr/>
          <p:nvPr/>
        </p:nvSpPr>
        <p:spPr>
          <a:xfrm>
            <a:off x="9633823" y="2110264"/>
            <a:ext cx="538520" cy="538520"/>
          </a:xfrm>
          <a:prstGeom prst="roundRect">
            <a:avLst>
              <a:gd name="adj" fmla="val 6668"/>
            </a:avLst>
          </a:prstGeom>
          <a:solidFill>
            <a:srgbClr val="315251"/>
          </a:solidFill>
          <a:ln/>
        </p:spPr>
      </p:sp>
      <p:sp>
        <p:nvSpPr>
          <p:cNvPr id="16" name="Text 14"/>
          <p:cNvSpPr/>
          <p:nvPr/>
        </p:nvSpPr>
        <p:spPr>
          <a:xfrm>
            <a:off x="9811107" y="2210514"/>
            <a:ext cx="18383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3</a:t>
            </a:r>
            <a:endParaRPr lang="en-US" sz="2650" dirty="0"/>
          </a:p>
        </p:txBody>
      </p:sp>
      <p:sp>
        <p:nvSpPr>
          <p:cNvPr id="17" name="Text 15"/>
          <p:cNvSpPr/>
          <p:nvPr/>
        </p:nvSpPr>
        <p:spPr>
          <a:xfrm>
            <a:off x="10411658" y="2110264"/>
            <a:ext cx="3379470" cy="422315"/>
          </a:xfrm>
          <a:prstGeom prst="rect">
            <a:avLst/>
          </a:prstGeom>
          <a:noFill/>
          <a:ln/>
        </p:spPr>
        <p:txBody>
          <a:bodyPr wrap="none" lIns="0" tIns="0" rIns="0" bIns="0" rtlCol="0" anchor="t"/>
          <a:lstStyle/>
          <a:p>
            <a:pPr marL="0" indent="0">
              <a:lnSpc>
                <a:spcPts val="3300"/>
              </a:lnSpc>
              <a:buNone/>
            </a:pPr>
            <a:r>
              <a:rPr lang="en-US" sz="2650" dirty="0">
                <a:solidFill>
                  <a:srgbClr val="F9EEE7"/>
                </a:solidFill>
                <a:latin typeface="Quattrocento" pitchFamily="34" charset="0"/>
                <a:ea typeface="Quattrocento" pitchFamily="34" charset="-122"/>
                <a:cs typeface="Quattrocento" pitchFamily="34" charset="-120"/>
              </a:rPr>
              <a:t> </a:t>
            </a:r>
            <a:r>
              <a:rPr lang="en-US" sz="2650" b="1" dirty="0">
                <a:solidFill>
                  <a:srgbClr val="F9D933"/>
                </a:solidFill>
                <a:latin typeface="Quattrocento" pitchFamily="34" charset="0"/>
                <a:ea typeface="Quattrocento" pitchFamily="34" charset="-122"/>
                <a:cs typeface="Quattrocento" pitchFamily="34" charset="-120"/>
              </a:rPr>
              <a:t>Pulls </a:t>
            </a:r>
            <a:endParaRPr lang="en-US" sz="2650" dirty="0"/>
          </a:p>
        </p:txBody>
      </p:sp>
      <p:sp>
        <p:nvSpPr>
          <p:cNvPr id="18" name="Text 16"/>
          <p:cNvSpPr/>
          <p:nvPr/>
        </p:nvSpPr>
        <p:spPr>
          <a:xfrm>
            <a:off x="10411658" y="2676168"/>
            <a:ext cx="3380899" cy="1915120"/>
          </a:xfrm>
          <a:prstGeom prst="rect">
            <a:avLst/>
          </a:prstGeom>
          <a:noFill/>
          <a:ln/>
        </p:spPr>
        <p:txBody>
          <a:bodyPr wrap="square" lIns="0" tIns="0" rIns="0" bIns="0" rtlCol="0" anchor="t"/>
          <a:lstStyle/>
          <a:p>
            <a:pPr marL="0" indent="0">
              <a:lnSpc>
                <a:spcPts val="3000"/>
              </a:lnSpc>
              <a:buNone/>
            </a:pPr>
            <a:r>
              <a:rPr lang="en-US" sz="1850" b="1" dirty="0">
                <a:solidFill>
                  <a:srgbClr val="F9EEE7"/>
                </a:solidFill>
                <a:latin typeface="Quattrocento" pitchFamily="34" charset="0"/>
                <a:ea typeface="Quattrocento" pitchFamily="34" charset="-122"/>
                <a:cs typeface="Quattrocento" pitchFamily="34" charset="-120"/>
              </a:rPr>
              <a:t>Le graphique montre une augmentation rapide de la variance expliquée cumulée jusqu'à environ 2 composantes principales.</a:t>
            </a:r>
            <a:endParaRPr lang="en-US" sz="1850" dirty="0"/>
          </a:p>
        </p:txBody>
      </p:sp>
      <p:sp>
        <p:nvSpPr>
          <p:cNvPr id="19" name="Text 17"/>
          <p:cNvSpPr/>
          <p:nvPr/>
        </p:nvSpPr>
        <p:spPr>
          <a:xfrm>
            <a:off x="10411658" y="4734877"/>
            <a:ext cx="3380899" cy="1149072"/>
          </a:xfrm>
          <a:prstGeom prst="rect">
            <a:avLst/>
          </a:prstGeom>
          <a:noFill/>
          <a:ln/>
        </p:spPr>
        <p:txBody>
          <a:bodyPr wrap="square" lIns="0" tIns="0" rIns="0" bIns="0" rtlCol="0" anchor="t"/>
          <a:lstStyle/>
          <a:p>
            <a:pPr marL="0" indent="0">
              <a:lnSpc>
                <a:spcPts val="3000"/>
              </a:lnSpc>
              <a:buNone/>
            </a:pPr>
            <a:r>
              <a:rPr lang="en-US" sz="1850" b="1" dirty="0">
                <a:solidFill>
                  <a:srgbClr val="F9EEE7"/>
                </a:solidFill>
                <a:latin typeface="Quattrocento" pitchFamily="34" charset="0"/>
                <a:ea typeface="Quattrocento" pitchFamily="34" charset="-122"/>
                <a:cs typeface="Quattrocento" pitchFamily="34" charset="-120"/>
              </a:rPr>
              <a:t> Après 2 composantes, l'augmentation devient plus lente.</a:t>
            </a:r>
            <a:endParaRPr lang="en-US" sz="1850" dirty="0"/>
          </a:p>
        </p:txBody>
      </p:sp>
      <p:sp>
        <p:nvSpPr>
          <p:cNvPr id="20" name="Text 18"/>
          <p:cNvSpPr/>
          <p:nvPr/>
        </p:nvSpPr>
        <p:spPr>
          <a:xfrm>
            <a:off x="10411658" y="6027539"/>
            <a:ext cx="3380899" cy="2298144"/>
          </a:xfrm>
          <a:prstGeom prst="rect">
            <a:avLst/>
          </a:prstGeom>
          <a:noFill/>
          <a:ln/>
        </p:spPr>
        <p:txBody>
          <a:bodyPr wrap="square" lIns="0" tIns="0" rIns="0" bIns="0" rtlCol="0" anchor="t"/>
          <a:lstStyle/>
          <a:p>
            <a:pPr marL="0" indent="0">
              <a:lnSpc>
                <a:spcPts val="3000"/>
              </a:lnSpc>
              <a:buNone/>
            </a:pPr>
            <a:r>
              <a:rPr lang="en-US" sz="1850" b="1" dirty="0">
                <a:solidFill>
                  <a:srgbClr val="F9EEE7"/>
                </a:solidFill>
                <a:latin typeface="Quattrocento" pitchFamily="34" charset="0"/>
                <a:ea typeface="Quattrocento" pitchFamily="34" charset="-122"/>
                <a:cs typeface="Quattrocento" pitchFamily="34" charset="-120"/>
              </a:rPr>
              <a:t> À 3 composantes, la variance expliquée cumulée est très proche de 1, indiquant que 3 composantes principales capturent presque toute la variance des données.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5134332"/>
            <a:ext cx="6196012"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1—Collecte des  données</a:t>
            </a:r>
            <a:endParaRPr lang="en-US" sz="4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734378" y="832961"/>
            <a:ext cx="9686568" cy="617101"/>
          </a:xfrm>
          <a:prstGeom prst="rect">
            <a:avLst/>
          </a:prstGeom>
          <a:noFill/>
          <a:ln/>
        </p:spPr>
        <p:txBody>
          <a:bodyPr wrap="none" lIns="0" tIns="0" rIns="0" bIns="0" rtlCol="0" anchor="t"/>
          <a:lstStyle/>
          <a:p>
            <a:pPr marL="0" indent="0">
              <a:lnSpc>
                <a:spcPts val="4850"/>
              </a:lnSpc>
              <a:buNone/>
            </a:pPr>
            <a:r>
              <a:rPr lang="en-US" sz="3850" b="1" dirty="0">
                <a:solidFill>
                  <a:srgbClr val="FFD9BE"/>
                </a:solidFill>
                <a:latin typeface="Quattrocento" pitchFamily="34" charset="0"/>
                <a:ea typeface="Quattrocento" pitchFamily="34" charset="-122"/>
                <a:cs typeface="Quattrocento" pitchFamily="34" charset="-120"/>
              </a:rPr>
              <a:t>Analyse en Composantes Principales (ACP)</a:t>
            </a:r>
            <a:endParaRPr lang="en-US" sz="3850" dirty="0"/>
          </a:p>
        </p:txBody>
      </p:sp>
      <p:sp>
        <p:nvSpPr>
          <p:cNvPr id="3" name="Text 1"/>
          <p:cNvSpPr/>
          <p:nvPr/>
        </p:nvSpPr>
        <p:spPr>
          <a:xfrm>
            <a:off x="734378" y="1764744"/>
            <a:ext cx="6017895" cy="370284"/>
          </a:xfrm>
          <a:prstGeom prst="rect">
            <a:avLst/>
          </a:prstGeom>
          <a:noFill/>
          <a:ln/>
        </p:spPr>
        <p:txBody>
          <a:bodyPr wrap="none" lIns="0" tIns="0" rIns="0" bIns="0" rtlCol="0" anchor="t"/>
          <a:lstStyle/>
          <a:p>
            <a:pPr marL="0" indent="0">
              <a:lnSpc>
                <a:spcPts val="2900"/>
              </a:lnSpc>
              <a:buNone/>
            </a:pPr>
            <a:r>
              <a:rPr lang="en-US" sz="2300" b="1" dirty="0">
                <a:solidFill>
                  <a:srgbClr val="FFD9BE"/>
                </a:solidFill>
                <a:latin typeface="Quattrocento" pitchFamily="34" charset="0"/>
                <a:ea typeface="Quattrocento" pitchFamily="34" charset="-122"/>
                <a:cs typeface="Quattrocento" pitchFamily="34" charset="-120"/>
              </a:rPr>
              <a:t>Discuter le choix du nombre de composants</a:t>
            </a:r>
            <a:endParaRPr lang="en-US" sz="2300" dirty="0"/>
          </a:p>
        </p:txBody>
      </p:sp>
      <p:sp>
        <p:nvSpPr>
          <p:cNvPr id="4" name="Text 2"/>
          <p:cNvSpPr/>
          <p:nvPr/>
        </p:nvSpPr>
        <p:spPr>
          <a:xfrm>
            <a:off x="734378" y="2449711"/>
            <a:ext cx="13161645" cy="671513"/>
          </a:xfrm>
          <a:prstGeom prst="rect">
            <a:avLst/>
          </a:prstGeom>
          <a:noFill/>
          <a:ln/>
        </p:spPr>
        <p:txBody>
          <a:bodyPr wrap="square" lIns="0" tIns="0" rIns="0" bIns="0" rtlCol="0" anchor="t"/>
          <a:lstStyle/>
          <a:p>
            <a:pPr marL="0" indent="0">
              <a:lnSpc>
                <a:spcPts val="2600"/>
              </a:lnSpc>
              <a:buNone/>
            </a:pPr>
            <a:r>
              <a:rPr lang="en-US" sz="1650" dirty="0">
                <a:solidFill>
                  <a:srgbClr val="F9EEE7"/>
                </a:solidFill>
                <a:latin typeface="Quattrocento" pitchFamily="34" charset="0"/>
                <a:ea typeface="Quattrocento" pitchFamily="34" charset="-122"/>
                <a:cs typeface="Quattrocento" pitchFamily="34" charset="-120"/>
              </a:rPr>
              <a:t>Pour choisir le nombre optimal de composantes principales, il est important de trouver un équilibre entre la complexité du modèle et la quantité de variance expliquée. </a:t>
            </a:r>
            <a:endParaRPr lang="en-US" sz="1650" dirty="0"/>
          </a:p>
        </p:txBody>
      </p:sp>
      <p:sp>
        <p:nvSpPr>
          <p:cNvPr id="5" name="Shape 3"/>
          <p:cNvSpPr/>
          <p:nvPr/>
        </p:nvSpPr>
        <p:spPr>
          <a:xfrm>
            <a:off x="734378" y="3357205"/>
            <a:ext cx="2193488" cy="1552694"/>
          </a:xfrm>
          <a:prstGeom prst="roundRect">
            <a:avLst>
              <a:gd name="adj" fmla="val 2027"/>
            </a:avLst>
          </a:prstGeom>
          <a:solidFill>
            <a:srgbClr val="315251"/>
          </a:solidFill>
          <a:ln/>
        </p:spPr>
      </p:sp>
      <p:sp>
        <p:nvSpPr>
          <p:cNvPr id="6" name="Text 4"/>
          <p:cNvSpPr/>
          <p:nvPr/>
        </p:nvSpPr>
        <p:spPr>
          <a:xfrm>
            <a:off x="944166" y="3923705"/>
            <a:ext cx="92869" cy="419576"/>
          </a:xfrm>
          <a:prstGeom prst="rect">
            <a:avLst/>
          </a:prstGeom>
          <a:noFill/>
          <a:ln/>
        </p:spPr>
        <p:txBody>
          <a:bodyPr wrap="none" lIns="0" tIns="0" rIns="0" bIns="0" rtlCol="0" anchor="t"/>
          <a:lstStyle/>
          <a:p>
            <a:pPr marL="0" indent="0" algn="ctr">
              <a:lnSpc>
                <a:spcPts val="3300"/>
              </a:lnSpc>
              <a:buNone/>
            </a:pPr>
            <a:r>
              <a:rPr lang="en-US" sz="2050" dirty="0">
                <a:solidFill>
                  <a:srgbClr val="F9EEE7"/>
                </a:solidFill>
                <a:latin typeface="Quattrocento" pitchFamily="34" charset="0"/>
                <a:ea typeface="Quattrocento" pitchFamily="34" charset="-122"/>
                <a:cs typeface="Quattrocento" pitchFamily="34" charset="-120"/>
              </a:rPr>
              <a:t>1</a:t>
            </a:r>
            <a:endParaRPr lang="en-US" sz="2050" dirty="0"/>
          </a:p>
        </p:txBody>
      </p:sp>
      <p:sp>
        <p:nvSpPr>
          <p:cNvPr id="7" name="Text 5"/>
          <p:cNvSpPr/>
          <p:nvPr/>
        </p:nvSpPr>
        <p:spPr>
          <a:xfrm>
            <a:off x="3137654" y="3566993"/>
            <a:ext cx="10548580" cy="671513"/>
          </a:xfrm>
          <a:prstGeom prst="rect">
            <a:avLst/>
          </a:prstGeom>
          <a:noFill/>
          <a:ln/>
        </p:spPr>
        <p:txBody>
          <a:bodyPr wrap="square" lIns="0" tIns="0" rIns="0" bIns="0" rtlCol="0" anchor="t"/>
          <a:lstStyle/>
          <a:p>
            <a:pPr marL="0" indent="0" algn="l">
              <a:lnSpc>
                <a:spcPts val="2600"/>
              </a:lnSpc>
              <a:buNone/>
            </a:pPr>
            <a:r>
              <a:rPr lang="en-US" sz="1650" b="1" dirty="0">
                <a:solidFill>
                  <a:srgbClr val="EF9C82"/>
                </a:solidFill>
                <a:latin typeface="Quattrocento" pitchFamily="34" charset="0"/>
                <a:ea typeface="Quattrocento" pitchFamily="34" charset="-122"/>
                <a:cs typeface="Quattrocento" pitchFamily="34" charset="-120"/>
              </a:rPr>
              <a:t>Variance Expliquée :</a:t>
            </a:r>
            <a:r>
              <a:rPr lang="en-US" sz="1650" dirty="0">
                <a:solidFill>
                  <a:srgbClr val="F9EEE7"/>
                </a:solidFill>
                <a:latin typeface="Quattrocento" pitchFamily="34" charset="0"/>
                <a:ea typeface="Quattrocento" pitchFamily="34" charset="-122"/>
                <a:cs typeface="Quattrocento" pitchFamily="34" charset="-120"/>
              </a:rPr>
              <a:t>  Pour les trois catégories, 3 composantes principales semblent capturer presque toute la variance des données (proche de 100%). </a:t>
            </a:r>
            <a:endParaRPr lang="en-US" sz="1650" dirty="0"/>
          </a:p>
        </p:txBody>
      </p:sp>
      <p:sp>
        <p:nvSpPr>
          <p:cNvPr id="8" name="Text 6"/>
          <p:cNvSpPr/>
          <p:nvPr/>
        </p:nvSpPr>
        <p:spPr>
          <a:xfrm>
            <a:off x="3137654" y="4364355"/>
            <a:ext cx="10548580" cy="335756"/>
          </a:xfrm>
          <a:prstGeom prst="rect">
            <a:avLst/>
          </a:prstGeom>
          <a:noFill/>
          <a:ln/>
        </p:spPr>
        <p:txBody>
          <a:bodyPr wrap="none" lIns="0" tIns="0" rIns="0" bIns="0" rtlCol="0" anchor="t"/>
          <a:lstStyle/>
          <a:p>
            <a:pPr marL="0" indent="0" algn="l">
              <a:lnSpc>
                <a:spcPts val="2600"/>
              </a:lnSpc>
              <a:buNone/>
            </a:pPr>
            <a:r>
              <a:rPr lang="en-US" sz="1650" dirty="0">
                <a:solidFill>
                  <a:srgbClr val="F9EEE7"/>
                </a:solidFill>
                <a:latin typeface="Quattrocento" pitchFamily="34" charset="0"/>
                <a:ea typeface="Quattrocento" pitchFamily="34" charset="-122"/>
                <a:cs typeface="Quattrocento" pitchFamily="34" charset="-120"/>
              </a:rPr>
              <a:t>Cela suggère que 3 composantes principales sont suffisantes pour représenter les données de manière efficace.</a:t>
            </a:r>
            <a:endParaRPr lang="en-US" sz="1650" dirty="0"/>
          </a:p>
        </p:txBody>
      </p:sp>
      <p:sp>
        <p:nvSpPr>
          <p:cNvPr id="9" name="Shape 7"/>
          <p:cNvSpPr/>
          <p:nvPr/>
        </p:nvSpPr>
        <p:spPr>
          <a:xfrm>
            <a:off x="3032760" y="4900374"/>
            <a:ext cx="10758368" cy="11430"/>
          </a:xfrm>
          <a:prstGeom prst="roundRect">
            <a:avLst>
              <a:gd name="adj" fmla="val 275391"/>
            </a:avLst>
          </a:prstGeom>
          <a:solidFill>
            <a:srgbClr val="4A6B6A"/>
          </a:solidFill>
          <a:ln/>
        </p:spPr>
      </p:sp>
      <p:sp>
        <p:nvSpPr>
          <p:cNvPr id="10" name="Shape 8"/>
          <p:cNvSpPr/>
          <p:nvPr/>
        </p:nvSpPr>
        <p:spPr>
          <a:xfrm>
            <a:off x="734378" y="5014793"/>
            <a:ext cx="4387096" cy="2224207"/>
          </a:xfrm>
          <a:prstGeom prst="roundRect">
            <a:avLst>
              <a:gd name="adj" fmla="val 1415"/>
            </a:avLst>
          </a:prstGeom>
          <a:solidFill>
            <a:srgbClr val="315251"/>
          </a:solidFill>
          <a:ln/>
        </p:spPr>
      </p:sp>
      <p:sp>
        <p:nvSpPr>
          <p:cNvPr id="11" name="Text 9"/>
          <p:cNvSpPr/>
          <p:nvPr/>
        </p:nvSpPr>
        <p:spPr>
          <a:xfrm>
            <a:off x="944166" y="5917049"/>
            <a:ext cx="140613" cy="419576"/>
          </a:xfrm>
          <a:prstGeom prst="rect">
            <a:avLst/>
          </a:prstGeom>
          <a:noFill/>
          <a:ln/>
        </p:spPr>
        <p:txBody>
          <a:bodyPr wrap="none" lIns="0" tIns="0" rIns="0" bIns="0" rtlCol="0" anchor="t"/>
          <a:lstStyle/>
          <a:p>
            <a:pPr marL="0" indent="0" algn="ctr">
              <a:lnSpc>
                <a:spcPts val="3300"/>
              </a:lnSpc>
              <a:buNone/>
            </a:pPr>
            <a:r>
              <a:rPr lang="en-US" sz="2050" dirty="0">
                <a:solidFill>
                  <a:srgbClr val="F9EEE7"/>
                </a:solidFill>
                <a:latin typeface="Quattrocento" pitchFamily="34" charset="0"/>
                <a:ea typeface="Quattrocento" pitchFamily="34" charset="-122"/>
                <a:cs typeface="Quattrocento" pitchFamily="34" charset="-120"/>
              </a:rPr>
              <a:t>2</a:t>
            </a:r>
            <a:endParaRPr lang="en-US" sz="2050" dirty="0"/>
          </a:p>
        </p:txBody>
      </p:sp>
      <p:sp>
        <p:nvSpPr>
          <p:cNvPr id="12" name="Text 10"/>
          <p:cNvSpPr/>
          <p:nvPr/>
        </p:nvSpPr>
        <p:spPr>
          <a:xfrm>
            <a:off x="5331262" y="5224582"/>
            <a:ext cx="8354973" cy="1007269"/>
          </a:xfrm>
          <a:prstGeom prst="rect">
            <a:avLst/>
          </a:prstGeom>
          <a:noFill/>
          <a:ln/>
        </p:spPr>
        <p:txBody>
          <a:bodyPr wrap="square" lIns="0" tIns="0" rIns="0" bIns="0" rtlCol="0" anchor="t"/>
          <a:lstStyle/>
          <a:p>
            <a:pPr marL="0" indent="0" algn="l">
              <a:lnSpc>
                <a:spcPts val="2600"/>
              </a:lnSpc>
              <a:buNone/>
            </a:pPr>
            <a:r>
              <a:rPr lang="en-US" sz="1650" b="1" dirty="0">
                <a:solidFill>
                  <a:srgbClr val="EF9C82"/>
                </a:solidFill>
                <a:latin typeface="Quattrocento" pitchFamily="34" charset="0"/>
                <a:ea typeface="Quattrocento" pitchFamily="34" charset="-122"/>
                <a:cs typeface="Quattrocento" pitchFamily="34" charset="-120"/>
              </a:rPr>
              <a:t>Complexité du Modèle :</a:t>
            </a:r>
            <a:r>
              <a:rPr lang="en-US" sz="1650" dirty="0">
                <a:solidFill>
                  <a:srgbClr val="F9EEE7"/>
                </a:solidFill>
                <a:latin typeface="Quattrocento" pitchFamily="34" charset="0"/>
                <a:ea typeface="Quattrocento" pitchFamily="34" charset="-122"/>
                <a:cs typeface="Quattrocento" pitchFamily="34" charset="-120"/>
              </a:rPr>
              <a:t>  Utiliser plus de 3 composantes principales n'apporterait qu'une augmentation marginale de la variance expliquée, tout en augmentant la complexité du modèle. </a:t>
            </a:r>
            <a:endParaRPr lang="en-US" sz="1650" dirty="0"/>
          </a:p>
        </p:txBody>
      </p:sp>
      <p:sp>
        <p:nvSpPr>
          <p:cNvPr id="13" name="Text 11"/>
          <p:cNvSpPr/>
          <p:nvPr/>
        </p:nvSpPr>
        <p:spPr>
          <a:xfrm>
            <a:off x="5331262" y="6357699"/>
            <a:ext cx="8354973" cy="671513"/>
          </a:xfrm>
          <a:prstGeom prst="rect">
            <a:avLst/>
          </a:prstGeom>
          <a:noFill/>
          <a:ln/>
        </p:spPr>
        <p:txBody>
          <a:bodyPr wrap="square" lIns="0" tIns="0" rIns="0" bIns="0" rtlCol="0" anchor="t"/>
          <a:lstStyle/>
          <a:p>
            <a:pPr marL="0" indent="0" algn="l">
              <a:lnSpc>
                <a:spcPts val="2600"/>
              </a:lnSpc>
              <a:buNone/>
            </a:pPr>
            <a:r>
              <a:rPr lang="en-US" sz="1650" dirty="0">
                <a:solidFill>
                  <a:srgbClr val="F9EEE7"/>
                </a:solidFill>
                <a:latin typeface="Quattrocento" pitchFamily="34" charset="0"/>
                <a:ea typeface="Quattrocento" pitchFamily="34" charset="-122"/>
                <a:cs typeface="Quattrocento" pitchFamily="34" charset="-120"/>
              </a:rPr>
              <a:t> Utiliser moins de 3 composantes principales pourrait ne pas capturer suffisamment de variance, ce qui pourrait entraîner une perte d'information importante. </a:t>
            </a:r>
            <a:endParaRPr lang="en-US" sz="1650" dirty="0"/>
          </a:p>
        </p:txBody>
      </p:sp>
      <p:sp>
        <p:nvSpPr>
          <p:cNvPr id="14" name="Shape 12"/>
          <p:cNvSpPr/>
          <p:nvPr/>
        </p:nvSpPr>
        <p:spPr>
          <a:xfrm>
            <a:off x="5226368" y="7229475"/>
            <a:ext cx="8564761" cy="11430"/>
          </a:xfrm>
          <a:prstGeom prst="roundRect">
            <a:avLst>
              <a:gd name="adj" fmla="val 275391"/>
            </a:avLst>
          </a:prstGeom>
          <a:solidFill>
            <a:srgbClr val="4A6B6A"/>
          </a:solidFill>
          <a:ln/>
        </p:spPr>
      </p:sp>
      <p:sp>
        <p:nvSpPr>
          <p:cNvPr id="15" name="Shape 13"/>
          <p:cNvSpPr/>
          <p:nvPr/>
        </p:nvSpPr>
        <p:spPr>
          <a:xfrm>
            <a:off x="734378" y="7343894"/>
            <a:ext cx="6580823" cy="1888450"/>
          </a:xfrm>
          <a:prstGeom prst="roundRect">
            <a:avLst>
              <a:gd name="adj" fmla="val 1667"/>
            </a:avLst>
          </a:prstGeom>
          <a:solidFill>
            <a:srgbClr val="315251"/>
          </a:solidFill>
          <a:ln/>
        </p:spPr>
      </p:sp>
      <p:sp>
        <p:nvSpPr>
          <p:cNvPr id="16" name="Text 14"/>
          <p:cNvSpPr/>
          <p:nvPr/>
        </p:nvSpPr>
        <p:spPr>
          <a:xfrm>
            <a:off x="944166" y="8078272"/>
            <a:ext cx="142637" cy="419576"/>
          </a:xfrm>
          <a:prstGeom prst="rect">
            <a:avLst/>
          </a:prstGeom>
          <a:noFill/>
          <a:ln/>
        </p:spPr>
        <p:txBody>
          <a:bodyPr wrap="none" lIns="0" tIns="0" rIns="0" bIns="0" rtlCol="0" anchor="t"/>
          <a:lstStyle/>
          <a:p>
            <a:pPr marL="0" indent="0" algn="ctr">
              <a:lnSpc>
                <a:spcPts val="3300"/>
              </a:lnSpc>
              <a:buNone/>
            </a:pPr>
            <a:r>
              <a:rPr lang="en-US" sz="2050" dirty="0">
                <a:solidFill>
                  <a:srgbClr val="F9EEE7"/>
                </a:solidFill>
                <a:latin typeface="Quattrocento" pitchFamily="34" charset="0"/>
                <a:ea typeface="Quattrocento" pitchFamily="34" charset="-122"/>
                <a:cs typeface="Quattrocento" pitchFamily="34" charset="-120"/>
              </a:rPr>
              <a:t>3</a:t>
            </a:r>
            <a:endParaRPr lang="en-US" sz="2050" dirty="0"/>
          </a:p>
        </p:txBody>
      </p:sp>
      <p:sp>
        <p:nvSpPr>
          <p:cNvPr id="17" name="Text 15"/>
          <p:cNvSpPr/>
          <p:nvPr/>
        </p:nvSpPr>
        <p:spPr>
          <a:xfrm>
            <a:off x="7524988" y="7553682"/>
            <a:ext cx="6161246" cy="671513"/>
          </a:xfrm>
          <a:prstGeom prst="rect">
            <a:avLst/>
          </a:prstGeom>
          <a:noFill/>
          <a:ln/>
        </p:spPr>
        <p:txBody>
          <a:bodyPr wrap="square" lIns="0" tIns="0" rIns="0" bIns="0" rtlCol="0" anchor="t"/>
          <a:lstStyle/>
          <a:p>
            <a:pPr marL="0" indent="0" algn="l">
              <a:lnSpc>
                <a:spcPts val="2600"/>
              </a:lnSpc>
              <a:buNone/>
            </a:pPr>
            <a:r>
              <a:rPr lang="en-US" sz="1650" b="1" dirty="0">
                <a:solidFill>
                  <a:srgbClr val="EF9C82"/>
                </a:solidFill>
                <a:latin typeface="Quattrocento" pitchFamily="34" charset="0"/>
                <a:ea typeface="Quattrocento" pitchFamily="34" charset="-122"/>
                <a:cs typeface="Quattrocento" pitchFamily="34" charset="-120"/>
              </a:rPr>
              <a:t>Interprétabilité : </a:t>
            </a:r>
            <a:r>
              <a:rPr lang="en-US" sz="1650" dirty="0">
                <a:solidFill>
                  <a:srgbClr val="FFFFFF"/>
                </a:solidFill>
                <a:latin typeface="Quattrocento" pitchFamily="34" charset="0"/>
                <a:ea typeface="Quattrocento" pitchFamily="34" charset="-122"/>
                <a:cs typeface="Quattrocento" pitchFamily="34" charset="-120"/>
              </a:rPr>
              <a:t>Un nombre réduit de composantes principales facilite l'interprétation des résultats.</a:t>
            </a:r>
            <a:endParaRPr lang="en-US" sz="1650" dirty="0"/>
          </a:p>
        </p:txBody>
      </p:sp>
      <p:sp>
        <p:nvSpPr>
          <p:cNvPr id="18" name="Text 16"/>
          <p:cNvSpPr/>
          <p:nvPr/>
        </p:nvSpPr>
        <p:spPr>
          <a:xfrm>
            <a:off x="7524988" y="8351044"/>
            <a:ext cx="6161246" cy="671513"/>
          </a:xfrm>
          <a:prstGeom prst="rect">
            <a:avLst/>
          </a:prstGeom>
          <a:noFill/>
          <a:ln/>
        </p:spPr>
        <p:txBody>
          <a:bodyPr wrap="square" lIns="0" tIns="0" rIns="0" bIns="0" rtlCol="0" anchor="t"/>
          <a:lstStyle/>
          <a:p>
            <a:pPr marL="0" indent="0" algn="l">
              <a:lnSpc>
                <a:spcPts val="2600"/>
              </a:lnSpc>
              <a:buNone/>
            </a:pPr>
            <a:r>
              <a:rPr lang="en-US" sz="1650" dirty="0">
                <a:solidFill>
                  <a:srgbClr val="FFFFFF"/>
                </a:solidFill>
                <a:latin typeface="Quattrocento" pitchFamily="34" charset="0"/>
                <a:ea typeface="Quattrocento" pitchFamily="34" charset="-122"/>
                <a:cs typeface="Quattrocento" pitchFamily="34" charset="-120"/>
              </a:rPr>
              <a:t>Trois composantes principales offrent un bon compromis entre simplicité et représentation des données.</a:t>
            </a:r>
            <a:endParaRPr lang="en-US" sz="1650" dirty="0"/>
          </a:p>
        </p:txBody>
      </p:sp>
      <p:sp>
        <p:nvSpPr>
          <p:cNvPr id="19" name="Text 17"/>
          <p:cNvSpPr/>
          <p:nvPr/>
        </p:nvSpPr>
        <p:spPr>
          <a:xfrm>
            <a:off x="734378" y="9468326"/>
            <a:ext cx="13161645" cy="671513"/>
          </a:xfrm>
          <a:prstGeom prst="rect">
            <a:avLst/>
          </a:prstGeom>
          <a:noFill/>
          <a:ln/>
        </p:spPr>
        <p:txBody>
          <a:bodyPr wrap="square" lIns="0" tIns="0" rIns="0" bIns="0" rtlCol="0" anchor="t"/>
          <a:lstStyle/>
          <a:p>
            <a:pPr marL="0" indent="0">
              <a:lnSpc>
                <a:spcPts val="2600"/>
              </a:lnSpc>
              <a:buNone/>
            </a:pPr>
            <a:r>
              <a:rPr lang="en-US" sz="1650" dirty="0">
                <a:solidFill>
                  <a:srgbClr val="F9EEE7"/>
                </a:solidFill>
                <a:latin typeface="Quattrocento" pitchFamily="34" charset="0"/>
                <a:ea typeface="Quattrocento" pitchFamily="34" charset="-122"/>
                <a:cs typeface="Quattrocento" pitchFamily="34" charset="-120"/>
              </a:rPr>
              <a:t>Pour les trois catégories de vêtements, le choix de 3 composantes principales semble être optimal. Ce choix permet de capturer presque toute la variance des données tout en maintenant une complexité du modèle raisonnable et en facilitant l'interprétation des résultats.</a:t>
            </a:r>
            <a:endParaRPr lang="en-US" sz="16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63333"/>
            <a:ext cx="6382941"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11—Prédiction des ventes</a:t>
            </a:r>
            <a:endParaRPr lang="en-US" sz="4400" dirty="0"/>
          </a:p>
        </p:txBody>
      </p:sp>
      <p:sp>
        <p:nvSpPr>
          <p:cNvPr id="4" name="Text 1"/>
          <p:cNvSpPr/>
          <p:nvPr/>
        </p:nvSpPr>
        <p:spPr>
          <a:xfrm>
            <a:off x="837724" y="5826323"/>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779740" y="677228"/>
            <a:ext cx="5242203" cy="655201"/>
          </a:xfrm>
          <a:prstGeom prst="rect">
            <a:avLst/>
          </a:prstGeom>
          <a:noFill/>
          <a:ln/>
        </p:spPr>
        <p:txBody>
          <a:bodyPr wrap="none" lIns="0" tIns="0" rIns="0" bIns="0" rtlCol="0" anchor="t"/>
          <a:lstStyle/>
          <a:p>
            <a:pPr marL="0" indent="0">
              <a:lnSpc>
                <a:spcPts val="5150"/>
              </a:lnSpc>
              <a:buNone/>
            </a:pPr>
            <a:r>
              <a:rPr lang="en-US" sz="4100" b="1" dirty="0">
                <a:solidFill>
                  <a:srgbClr val="FFD9BE"/>
                </a:solidFill>
                <a:latin typeface="Quattrocento" pitchFamily="34" charset="0"/>
                <a:ea typeface="Quattrocento" pitchFamily="34" charset="-122"/>
                <a:cs typeface="Quattrocento" pitchFamily="34" charset="-120"/>
              </a:rPr>
              <a:t>Prédiction des ventes</a:t>
            </a:r>
            <a:endParaRPr lang="en-US" sz="4100" dirty="0"/>
          </a:p>
        </p:txBody>
      </p:sp>
      <p:sp>
        <p:nvSpPr>
          <p:cNvPr id="3" name="Shape 1"/>
          <p:cNvSpPr/>
          <p:nvPr/>
        </p:nvSpPr>
        <p:spPr>
          <a:xfrm>
            <a:off x="7299960" y="1777960"/>
            <a:ext cx="30480" cy="8517612"/>
          </a:xfrm>
          <a:prstGeom prst="roundRect">
            <a:avLst>
              <a:gd name="adj" fmla="val 109644"/>
            </a:avLst>
          </a:prstGeom>
          <a:solidFill>
            <a:srgbClr val="4A6B6A"/>
          </a:solidFill>
          <a:ln/>
        </p:spPr>
      </p:sp>
      <p:sp>
        <p:nvSpPr>
          <p:cNvPr id="4" name="Shape 2"/>
          <p:cNvSpPr/>
          <p:nvPr/>
        </p:nvSpPr>
        <p:spPr>
          <a:xfrm>
            <a:off x="6315313" y="2263973"/>
            <a:ext cx="779740" cy="30480"/>
          </a:xfrm>
          <a:prstGeom prst="roundRect">
            <a:avLst>
              <a:gd name="adj" fmla="val 109644"/>
            </a:avLst>
          </a:prstGeom>
          <a:solidFill>
            <a:srgbClr val="4A6B6A"/>
          </a:solidFill>
          <a:ln/>
        </p:spPr>
      </p:sp>
      <p:sp>
        <p:nvSpPr>
          <p:cNvPr id="5" name="Shape 3"/>
          <p:cNvSpPr/>
          <p:nvPr/>
        </p:nvSpPr>
        <p:spPr>
          <a:xfrm>
            <a:off x="7064573" y="2028587"/>
            <a:ext cx="501253" cy="501253"/>
          </a:xfrm>
          <a:prstGeom prst="roundRect">
            <a:avLst>
              <a:gd name="adj" fmla="val 6667"/>
            </a:avLst>
          </a:prstGeom>
          <a:solidFill>
            <a:srgbClr val="315251"/>
          </a:solidFill>
          <a:ln/>
        </p:spPr>
      </p:sp>
      <p:sp>
        <p:nvSpPr>
          <p:cNvPr id="6" name="Text 4"/>
          <p:cNvSpPr/>
          <p:nvPr/>
        </p:nvSpPr>
        <p:spPr>
          <a:xfrm>
            <a:off x="7259479" y="2121932"/>
            <a:ext cx="111323" cy="314563"/>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1</a:t>
            </a:r>
            <a:endParaRPr lang="en-US" sz="2450" dirty="0"/>
          </a:p>
        </p:txBody>
      </p:sp>
      <p:sp>
        <p:nvSpPr>
          <p:cNvPr id="7" name="Text 5"/>
          <p:cNvSpPr/>
          <p:nvPr/>
        </p:nvSpPr>
        <p:spPr>
          <a:xfrm>
            <a:off x="779740" y="2000726"/>
            <a:ext cx="5310187" cy="786289"/>
          </a:xfrm>
          <a:prstGeom prst="rect">
            <a:avLst/>
          </a:prstGeom>
          <a:noFill/>
          <a:ln/>
        </p:spPr>
        <p:txBody>
          <a:bodyPr wrap="square" lIns="0" tIns="0" rIns="0" bIns="0" rtlCol="0" anchor="t"/>
          <a:lstStyle/>
          <a:p>
            <a:pPr marL="0" indent="0" algn="l">
              <a:lnSpc>
                <a:spcPts val="3050"/>
              </a:lnSpc>
              <a:buNone/>
            </a:pPr>
            <a:r>
              <a:rPr lang="en-US" sz="2450" b="1" dirty="0">
                <a:solidFill>
                  <a:srgbClr val="EF9C82"/>
                </a:solidFill>
                <a:latin typeface="Quattrocento" pitchFamily="34" charset="0"/>
                <a:ea typeface="Quattrocento" pitchFamily="34" charset="-122"/>
                <a:cs typeface="Quattrocento" pitchFamily="34" charset="-120"/>
              </a:rPr>
              <a:t>Division des données en ensembles d'entraînement et de test</a:t>
            </a:r>
            <a:endParaRPr lang="en-US" sz="2450" dirty="0"/>
          </a:p>
        </p:txBody>
      </p:sp>
      <p:sp>
        <p:nvSpPr>
          <p:cNvPr id="8" name="Text 6"/>
          <p:cNvSpPr/>
          <p:nvPr/>
        </p:nvSpPr>
        <p:spPr>
          <a:xfrm>
            <a:off x="779740" y="2920603"/>
            <a:ext cx="5310187" cy="712708"/>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F9D933"/>
                </a:solidFill>
                <a:latin typeface="Quattrocento" pitchFamily="34" charset="0"/>
                <a:ea typeface="Quattrocento" pitchFamily="34" charset="-122"/>
                <a:cs typeface="Quattrocento" pitchFamily="34" charset="-120"/>
              </a:rPr>
              <a:t>L'ensemble d'entraînement :</a:t>
            </a:r>
            <a:r>
              <a:rPr lang="en-US" sz="1750" u="sng" dirty="0">
                <a:solidFill>
                  <a:srgbClr val="F9D933"/>
                </a:solidFill>
                <a:latin typeface="Quattrocento" pitchFamily="34" charset="0"/>
                <a:ea typeface="Quattrocento" pitchFamily="34" charset="-122"/>
                <a:cs typeface="Quattrocento" pitchFamily="34" charset="-120"/>
              </a:rPr>
              <a:t> </a:t>
            </a:r>
            <a:r>
              <a:rPr lang="en-US" sz="1750" dirty="0">
                <a:solidFill>
                  <a:srgbClr val="F9EEE7"/>
                </a:solidFill>
                <a:latin typeface="Quattrocento" pitchFamily="34" charset="0"/>
                <a:ea typeface="Quattrocento" pitchFamily="34" charset="-122"/>
                <a:cs typeface="Quattrocento" pitchFamily="34" charset="-120"/>
              </a:rPr>
              <a:t>utilisé pour ajuster le modèle.</a:t>
            </a:r>
            <a:endParaRPr lang="en-US" sz="1750" dirty="0"/>
          </a:p>
        </p:txBody>
      </p:sp>
      <p:sp>
        <p:nvSpPr>
          <p:cNvPr id="9" name="Text 7"/>
          <p:cNvSpPr/>
          <p:nvPr/>
        </p:nvSpPr>
        <p:spPr>
          <a:xfrm>
            <a:off x="779740" y="3711178"/>
            <a:ext cx="5310187" cy="1069062"/>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F9D933"/>
                </a:solidFill>
                <a:latin typeface="Quattrocento" pitchFamily="34" charset="0"/>
                <a:ea typeface="Quattrocento" pitchFamily="34" charset="-122"/>
                <a:cs typeface="Quattrocento" pitchFamily="34" charset="-120"/>
              </a:rPr>
              <a:t>L'ensemble de test </a:t>
            </a:r>
            <a:r>
              <a:rPr lang="en-US" sz="1750" b="1" dirty="0">
                <a:solidFill>
                  <a:srgbClr val="F9EEE7"/>
                </a:solidFill>
                <a:latin typeface="Quattrocento" pitchFamily="34" charset="0"/>
                <a:ea typeface="Quattrocento" pitchFamily="34" charset="-122"/>
                <a:cs typeface="Quattrocento" pitchFamily="34" charset="-120"/>
              </a:rPr>
              <a:t>:</a:t>
            </a:r>
            <a:r>
              <a:rPr lang="en-US" sz="1750" dirty="0">
                <a:solidFill>
                  <a:srgbClr val="F9EEE7"/>
                </a:solidFill>
                <a:latin typeface="Quattrocento" pitchFamily="34" charset="0"/>
                <a:ea typeface="Quattrocento" pitchFamily="34" charset="-122"/>
                <a:cs typeface="Quattrocento" pitchFamily="34" charset="-120"/>
              </a:rPr>
              <a:t> utilisé pour évaluer la performance du modèle sur des données qu'il n'a jamais vues.</a:t>
            </a:r>
            <a:endParaRPr lang="en-US" sz="1750" dirty="0"/>
          </a:p>
        </p:txBody>
      </p:sp>
      <p:sp>
        <p:nvSpPr>
          <p:cNvPr id="10" name="Text 8"/>
          <p:cNvSpPr/>
          <p:nvPr/>
        </p:nvSpPr>
        <p:spPr>
          <a:xfrm>
            <a:off x="779740" y="4858107"/>
            <a:ext cx="5310187" cy="1069062"/>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F9EEE7"/>
                </a:solidFill>
                <a:latin typeface="Quattrocento" pitchFamily="34" charset="0"/>
                <a:ea typeface="Quattrocento" pitchFamily="34" charset="-122"/>
                <a:cs typeface="Quattrocento" pitchFamily="34" charset="-120"/>
              </a:rPr>
              <a:t>Cette étape est essentielle pour garantir que le modèle peut généraliser correctement et éviter le surapprentissage.</a:t>
            </a:r>
            <a:endParaRPr lang="en-US" sz="1750" dirty="0"/>
          </a:p>
        </p:txBody>
      </p:sp>
      <p:sp>
        <p:nvSpPr>
          <p:cNvPr id="11" name="Shape 9"/>
          <p:cNvSpPr/>
          <p:nvPr/>
        </p:nvSpPr>
        <p:spPr>
          <a:xfrm>
            <a:off x="7535347" y="3377922"/>
            <a:ext cx="779740" cy="30480"/>
          </a:xfrm>
          <a:prstGeom prst="roundRect">
            <a:avLst>
              <a:gd name="adj" fmla="val 109644"/>
            </a:avLst>
          </a:prstGeom>
          <a:solidFill>
            <a:srgbClr val="4A6B6A"/>
          </a:solidFill>
          <a:ln/>
        </p:spPr>
      </p:sp>
      <p:sp>
        <p:nvSpPr>
          <p:cNvPr id="12" name="Shape 10"/>
          <p:cNvSpPr/>
          <p:nvPr/>
        </p:nvSpPr>
        <p:spPr>
          <a:xfrm>
            <a:off x="7064573" y="3142536"/>
            <a:ext cx="501253" cy="501253"/>
          </a:xfrm>
          <a:prstGeom prst="roundRect">
            <a:avLst>
              <a:gd name="adj" fmla="val 6667"/>
            </a:avLst>
          </a:prstGeom>
          <a:solidFill>
            <a:srgbClr val="315251"/>
          </a:solidFill>
          <a:ln/>
        </p:spPr>
      </p:sp>
      <p:sp>
        <p:nvSpPr>
          <p:cNvPr id="13" name="Text 11"/>
          <p:cNvSpPr/>
          <p:nvPr/>
        </p:nvSpPr>
        <p:spPr>
          <a:xfrm>
            <a:off x="7230904" y="3235881"/>
            <a:ext cx="168593" cy="314563"/>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2</a:t>
            </a:r>
            <a:endParaRPr lang="en-US" sz="2450" dirty="0"/>
          </a:p>
        </p:txBody>
      </p:sp>
      <p:sp>
        <p:nvSpPr>
          <p:cNvPr id="14" name="Text 12"/>
          <p:cNvSpPr/>
          <p:nvPr/>
        </p:nvSpPr>
        <p:spPr>
          <a:xfrm>
            <a:off x="8540472" y="3114675"/>
            <a:ext cx="3643789" cy="393144"/>
          </a:xfrm>
          <a:prstGeom prst="rect">
            <a:avLst/>
          </a:prstGeom>
          <a:noFill/>
          <a:ln/>
        </p:spPr>
        <p:txBody>
          <a:bodyPr wrap="none" lIns="0" tIns="0" rIns="0" bIns="0" rtlCol="0" anchor="t"/>
          <a:lstStyle/>
          <a:p>
            <a:pPr marL="0" indent="0" algn="l">
              <a:lnSpc>
                <a:spcPts val="3050"/>
              </a:lnSpc>
              <a:buNone/>
            </a:pPr>
            <a:r>
              <a:rPr lang="en-US" sz="2450" b="1" dirty="0">
                <a:solidFill>
                  <a:srgbClr val="EF9C82"/>
                </a:solidFill>
                <a:latin typeface="Quattrocento" pitchFamily="34" charset="0"/>
                <a:ea typeface="Quattrocento" pitchFamily="34" charset="-122"/>
                <a:cs typeface="Quattrocento" pitchFamily="34" charset="-120"/>
              </a:rPr>
              <a:t>Entraînement du modèle</a:t>
            </a:r>
            <a:endParaRPr lang="en-US" sz="2450" dirty="0"/>
          </a:p>
        </p:txBody>
      </p:sp>
      <p:sp>
        <p:nvSpPr>
          <p:cNvPr id="15" name="Text 13"/>
          <p:cNvSpPr/>
          <p:nvPr/>
        </p:nvSpPr>
        <p:spPr>
          <a:xfrm>
            <a:off x="8540472" y="3641407"/>
            <a:ext cx="5310187" cy="1781770"/>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Utiliser l'ensemble d'entraînement pour apprendre les relations entre les variables explicatives (caractéristiques) et la variable cible (ventes). Le modèle ajuste ses paramètres pour minimiser l'erreur de prédiction</a:t>
            </a:r>
            <a:endParaRPr lang="en-US" sz="1750" dirty="0"/>
          </a:p>
        </p:txBody>
      </p:sp>
      <p:sp>
        <p:nvSpPr>
          <p:cNvPr id="16" name="Shape 14"/>
          <p:cNvSpPr/>
          <p:nvPr/>
        </p:nvSpPr>
        <p:spPr>
          <a:xfrm>
            <a:off x="6315313" y="6858714"/>
            <a:ext cx="779740" cy="30480"/>
          </a:xfrm>
          <a:prstGeom prst="roundRect">
            <a:avLst>
              <a:gd name="adj" fmla="val 109644"/>
            </a:avLst>
          </a:prstGeom>
          <a:solidFill>
            <a:srgbClr val="4A6B6A"/>
          </a:solidFill>
          <a:ln/>
        </p:spPr>
      </p:sp>
      <p:sp>
        <p:nvSpPr>
          <p:cNvPr id="17" name="Shape 15"/>
          <p:cNvSpPr/>
          <p:nvPr/>
        </p:nvSpPr>
        <p:spPr>
          <a:xfrm>
            <a:off x="7064573" y="6623328"/>
            <a:ext cx="501253" cy="501253"/>
          </a:xfrm>
          <a:prstGeom prst="roundRect">
            <a:avLst>
              <a:gd name="adj" fmla="val 6667"/>
            </a:avLst>
          </a:prstGeom>
          <a:solidFill>
            <a:srgbClr val="315251"/>
          </a:solidFill>
          <a:ln/>
        </p:spPr>
      </p:sp>
      <p:sp>
        <p:nvSpPr>
          <p:cNvPr id="18" name="Text 16"/>
          <p:cNvSpPr/>
          <p:nvPr/>
        </p:nvSpPr>
        <p:spPr>
          <a:xfrm>
            <a:off x="7229594" y="6716673"/>
            <a:ext cx="171093" cy="314563"/>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3</a:t>
            </a:r>
            <a:endParaRPr lang="en-US" sz="2450" dirty="0"/>
          </a:p>
        </p:txBody>
      </p:sp>
      <p:sp>
        <p:nvSpPr>
          <p:cNvPr id="19" name="Text 17"/>
          <p:cNvSpPr/>
          <p:nvPr/>
        </p:nvSpPr>
        <p:spPr>
          <a:xfrm>
            <a:off x="779740" y="6595467"/>
            <a:ext cx="3145274" cy="393144"/>
          </a:xfrm>
          <a:prstGeom prst="rect">
            <a:avLst/>
          </a:prstGeom>
          <a:noFill/>
          <a:ln/>
        </p:spPr>
        <p:txBody>
          <a:bodyPr wrap="none" lIns="0" tIns="0" rIns="0" bIns="0" rtlCol="0" anchor="t"/>
          <a:lstStyle/>
          <a:p>
            <a:pPr marL="0" indent="0" algn="l">
              <a:lnSpc>
                <a:spcPts val="3050"/>
              </a:lnSpc>
              <a:buNone/>
            </a:pPr>
            <a:r>
              <a:rPr lang="en-US" sz="2450" b="1" dirty="0">
                <a:solidFill>
                  <a:srgbClr val="EF9C82"/>
                </a:solidFill>
                <a:latin typeface="Quattrocento" pitchFamily="34" charset="0"/>
                <a:ea typeface="Quattrocento" pitchFamily="34" charset="-122"/>
                <a:cs typeface="Quattrocento" pitchFamily="34" charset="-120"/>
              </a:rPr>
              <a:t>Test du modèle</a:t>
            </a:r>
            <a:endParaRPr lang="en-US" sz="2450" dirty="0"/>
          </a:p>
        </p:txBody>
      </p:sp>
      <p:sp>
        <p:nvSpPr>
          <p:cNvPr id="20" name="Text 18"/>
          <p:cNvSpPr/>
          <p:nvPr/>
        </p:nvSpPr>
        <p:spPr>
          <a:xfrm>
            <a:off x="779740" y="7122200"/>
            <a:ext cx="5310187" cy="1425416"/>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Évaluer les performances du modèle sur l'ensemble de test en comparant les ventes prédites aux ventes réelles. Cela permet de mesurer dans quelle mesure le modèle est capable de généraliser.</a:t>
            </a:r>
            <a:endParaRPr lang="en-US" sz="1750" dirty="0"/>
          </a:p>
        </p:txBody>
      </p:sp>
      <p:sp>
        <p:nvSpPr>
          <p:cNvPr id="21" name="Shape 19"/>
          <p:cNvSpPr/>
          <p:nvPr/>
        </p:nvSpPr>
        <p:spPr>
          <a:xfrm>
            <a:off x="7535347" y="8347115"/>
            <a:ext cx="779740" cy="30480"/>
          </a:xfrm>
          <a:prstGeom prst="roundRect">
            <a:avLst>
              <a:gd name="adj" fmla="val 109644"/>
            </a:avLst>
          </a:prstGeom>
          <a:solidFill>
            <a:srgbClr val="4A6B6A"/>
          </a:solidFill>
          <a:ln/>
        </p:spPr>
      </p:sp>
      <p:sp>
        <p:nvSpPr>
          <p:cNvPr id="22" name="Shape 20"/>
          <p:cNvSpPr/>
          <p:nvPr/>
        </p:nvSpPr>
        <p:spPr>
          <a:xfrm>
            <a:off x="7064573" y="8111728"/>
            <a:ext cx="501253" cy="501253"/>
          </a:xfrm>
          <a:prstGeom prst="roundRect">
            <a:avLst>
              <a:gd name="adj" fmla="val 6667"/>
            </a:avLst>
          </a:prstGeom>
          <a:solidFill>
            <a:srgbClr val="315251"/>
          </a:solidFill>
          <a:ln/>
        </p:spPr>
      </p:sp>
      <p:sp>
        <p:nvSpPr>
          <p:cNvPr id="23" name="Text 21"/>
          <p:cNvSpPr/>
          <p:nvPr/>
        </p:nvSpPr>
        <p:spPr>
          <a:xfrm>
            <a:off x="7235309" y="8205073"/>
            <a:ext cx="159782" cy="314563"/>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4</a:t>
            </a:r>
            <a:endParaRPr lang="en-US" sz="2450" dirty="0"/>
          </a:p>
        </p:txBody>
      </p:sp>
      <p:sp>
        <p:nvSpPr>
          <p:cNvPr id="24" name="Text 22"/>
          <p:cNvSpPr/>
          <p:nvPr/>
        </p:nvSpPr>
        <p:spPr>
          <a:xfrm>
            <a:off x="8540472" y="8083868"/>
            <a:ext cx="5310187" cy="786289"/>
          </a:xfrm>
          <a:prstGeom prst="rect">
            <a:avLst/>
          </a:prstGeom>
          <a:noFill/>
          <a:ln/>
        </p:spPr>
        <p:txBody>
          <a:bodyPr wrap="square" lIns="0" tIns="0" rIns="0" bIns="0" rtlCol="0" anchor="t"/>
          <a:lstStyle/>
          <a:p>
            <a:pPr marL="0" indent="0" algn="l">
              <a:lnSpc>
                <a:spcPts val="3050"/>
              </a:lnSpc>
              <a:buNone/>
            </a:pPr>
            <a:r>
              <a:rPr lang="en-US" sz="2450" b="1" dirty="0">
                <a:solidFill>
                  <a:srgbClr val="EF9C82"/>
                </a:solidFill>
                <a:latin typeface="Quattrocento" pitchFamily="34" charset="0"/>
                <a:ea typeface="Quattrocento" pitchFamily="34" charset="-122"/>
                <a:cs typeface="Quattrocento" pitchFamily="34" charset="-120"/>
              </a:rPr>
              <a:t>Visualisation des résultats sous forme de graphiques</a:t>
            </a:r>
            <a:endParaRPr lang="en-US" sz="2450" dirty="0"/>
          </a:p>
        </p:txBody>
      </p:sp>
      <p:sp>
        <p:nvSpPr>
          <p:cNvPr id="25" name="Text 23"/>
          <p:cNvSpPr/>
          <p:nvPr/>
        </p:nvSpPr>
        <p:spPr>
          <a:xfrm>
            <a:off x="8540472" y="9003744"/>
            <a:ext cx="5310187" cy="1069062"/>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Représenter graphiquement les prédictions par rapport aux valeurs réelles pour visualiser la qualité des prédictions.</a:t>
            </a:r>
            <a:endParaRPr lang="en-US" sz="175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809625" y="636508"/>
            <a:ext cx="5443418" cy="680442"/>
          </a:xfrm>
          <a:prstGeom prst="rect">
            <a:avLst/>
          </a:prstGeom>
          <a:noFill/>
          <a:ln/>
        </p:spPr>
        <p:txBody>
          <a:bodyPr wrap="none" lIns="0" tIns="0" rIns="0" bIns="0" rtlCol="0" anchor="t"/>
          <a:lstStyle/>
          <a:p>
            <a:pPr marL="0" indent="0">
              <a:lnSpc>
                <a:spcPts val="5350"/>
              </a:lnSpc>
              <a:buNone/>
            </a:pPr>
            <a:r>
              <a:rPr lang="en-US" sz="4250" b="1" dirty="0">
                <a:solidFill>
                  <a:srgbClr val="FFD9BE"/>
                </a:solidFill>
                <a:latin typeface="Quattrocento" pitchFamily="34" charset="0"/>
                <a:ea typeface="Quattrocento" pitchFamily="34" charset="-122"/>
                <a:cs typeface="Quattrocento" pitchFamily="34" charset="-120"/>
              </a:rPr>
              <a:t>Prédiction des ventes</a:t>
            </a:r>
            <a:endParaRPr lang="en-US" sz="4250" dirty="0"/>
          </a:p>
        </p:txBody>
      </p:sp>
      <p:sp>
        <p:nvSpPr>
          <p:cNvPr id="3" name="Text 1"/>
          <p:cNvSpPr/>
          <p:nvPr/>
        </p:nvSpPr>
        <p:spPr>
          <a:xfrm>
            <a:off x="809625" y="1663898"/>
            <a:ext cx="4268391" cy="340162"/>
          </a:xfrm>
          <a:prstGeom prst="rect">
            <a:avLst/>
          </a:prstGeom>
          <a:noFill/>
          <a:ln/>
        </p:spPr>
        <p:txBody>
          <a:bodyPr wrap="none" lIns="0" tIns="0" rIns="0" bIns="0" rtlCol="0" anchor="t"/>
          <a:lstStyle/>
          <a:p>
            <a:pPr marL="0" indent="0">
              <a:lnSpc>
                <a:spcPts val="2650"/>
              </a:lnSpc>
              <a:buNone/>
            </a:pPr>
            <a:r>
              <a:rPr lang="en-US" sz="2100" b="1" u="sng" dirty="0">
                <a:solidFill>
                  <a:srgbClr val="F9D933"/>
                </a:solidFill>
                <a:latin typeface="Quattrocento" pitchFamily="34" charset="0"/>
                <a:ea typeface="Quattrocento" pitchFamily="34" charset="-122"/>
                <a:cs typeface="Quattrocento" pitchFamily="34" charset="-120"/>
              </a:rPr>
              <a:t>Exemple du code pour pantalons :</a:t>
            </a:r>
            <a:endParaRPr lang="en-US" sz="2100" dirty="0"/>
          </a:p>
        </p:txBody>
      </p:sp>
      <p:pic>
        <p:nvPicPr>
          <p:cNvPr id="4" name="Image 0" descr="preencoded.png"/>
          <p:cNvPicPr>
            <a:picLocks noChangeAspect="1"/>
          </p:cNvPicPr>
          <p:nvPr/>
        </p:nvPicPr>
        <p:blipFill>
          <a:blip r:embed="rId3"/>
          <a:stretch>
            <a:fillRect/>
          </a:stretch>
        </p:blipFill>
        <p:spPr>
          <a:xfrm>
            <a:off x="3534966" y="2351008"/>
            <a:ext cx="7560350" cy="3294578"/>
          </a:xfrm>
          <a:prstGeom prst="rect">
            <a:avLst/>
          </a:prstGeom>
        </p:spPr>
      </p:pic>
      <p:pic>
        <p:nvPicPr>
          <p:cNvPr id="5" name="Image 1" descr="preencoded.png"/>
          <p:cNvPicPr>
            <a:picLocks noChangeAspect="1"/>
          </p:cNvPicPr>
          <p:nvPr/>
        </p:nvPicPr>
        <p:blipFill>
          <a:blip r:embed="rId4"/>
          <a:stretch>
            <a:fillRect/>
          </a:stretch>
        </p:blipFill>
        <p:spPr>
          <a:xfrm>
            <a:off x="3541038" y="5905738"/>
            <a:ext cx="7548205" cy="3800356"/>
          </a:xfrm>
          <a:prstGeom prst="rect">
            <a:avLst/>
          </a:prstGeom>
        </p:spPr>
      </p:pic>
      <p:sp>
        <p:nvSpPr>
          <p:cNvPr id="6" name="Text 2"/>
          <p:cNvSpPr/>
          <p:nvPr/>
        </p:nvSpPr>
        <p:spPr>
          <a:xfrm>
            <a:off x="809625" y="9966246"/>
            <a:ext cx="13011150" cy="370046"/>
          </a:xfrm>
          <a:prstGeom prst="rect">
            <a:avLst/>
          </a:prstGeom>
          <a:noFill/>
          <a:ln/>
        </p:spPr>
        <p:txBody>
          <a:bodyPr wrap="none" lIns="0" tIns="0" rIns="0" bIns="0" rtlCol="0" anchor="t"/>
          <a:lstStyle/>
          <a:p>
            <a:pPr marL="0" indent="0">
              <a:lnSpc>
                <a:spcPts val="2900"/>
              </a:lnSpc>
              <a:buNone/>
            </a:pPr>
            <a:endParaRPr lang="en-US" sz="1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nvSpPr>
        <p:spPr>
          <a:xfrm>
            <a:off x="834271" y="655558"/>
            <a:ext cx="5609034" cy="701040"/>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Prédiction des ventes</a:t>
            </a:r>
            <a:endParaRPr lang="en-US" sz="4400" dirty="0"/>
          </a:p>
        </p:txBody>
      </p:sp>
      <p:sp>
        <p:nvSpPr>
          <p:cNvPr id="3" name="Text 1"/>
          <p:cNvSpPr/>
          <p:nvPr/>
        </p:nvSpPr>
        <p:spPr>
          <a:xfrm>
            <a:off x="834271" y="1714143"/>
            <a:ext cx="4708327" cy="420648"/>
          </a:xfrm>
          <a:prstGeom prst="rect">
            <a:avLst/>
          </a:prstGeom>
          <a:noFill/>
          <a:ln/>
        </p:spPr>
        <p:txBody>
          <a:bodyPr wrap="none" lIns="0" tIns="0" rIns="0" bIns="0" rtlCol="0" anchor="t"/>
          <a:lstStyle/>
          <a:p>
            <a:pPr marL="0" indent="0">
              <a:lnSpc>
                <a:spcPts val="3300"/>
              </a:lnSpc>
              <a:buNone/>
            </a:pPr>
            <a:r>
              <a:rPr lang="en-US" sz="2600" b="1" u="sng" dirty="0">
                <a:solidFill>
                  <a:srgbClr val="F9D933"/>
                </a:solidFill>
                <a:latin typeface="Quattrocento" pitchFamily="34" charset="0"/>
                <a:ea typeface="Quattrocento" pitchFamily="34" charset="-122"/>
                <a:cs typeface="Quattrocento" pitchFamily="34" charset="-120"/>
              </a:rPr>
              <a:t>Analyse des résultats du code :</a:t>
            </a:r>
            <a:endParaRPr lang="en-US" sz="2600" dirty="0"/>
          </a:p>
        </p:txBody>
      </p:sp>
      <p:sp>
        <p:nvSpPr>
          <p:cNvPr id="4" name="Text 2"/>
          <p:cNvSpPr/>
          <p:nvPr/>
        </p:nvSpPr>
        <p:spPr>
          <a:xfrm>
            <a:off x="834271" y="2492335"/>
            <a:ext cx="2804517" cy="350639"/>
          </a:xfrm>
          <a:prstGeom prst="rect">
            <a:avLst/>
          </a:prstGeom>
          <a:noFill/>
          <a:ln/>
        </p:spPr>
        <p:txBody>
          <a:bodyPr wrap="none" lIns="0" tIns="0" rIns="0" bIns="0" rtlCol="0" anchor="t"/>
          <a:lstStyle/>
          <a:p>
            <a:pPr marL="0" indent="0">
              <a:lnSpc>
                <a:spcPts val="2750"/>
              </a:lnSpc>
              <a:buNone/>
            </a:pPr>
            <a:r>
              <a:rPr lang="en-US" sz="2200" b="1" dirty="0">
                <a:solidFill>
                  <a:srgbClr val="EF9C82"/>
                </a:solidFill>
                <a:latin typeface="Quattrocento" pitchFamily="34" charset="0"/>
                <a:ea typeface="Quattrocento" pitchFamily="34" charset="-122"/>
                <a:cs typeface="Quattrocento" pitchFamily="34" charset="-120"/>
              </a:rPr>
              <a:t>1-Pantalons</a:t>
            </a:r>
            <a:endParaRPr lang="en-US" sz="2200" dirty="0"/>
          </a:p>
        </p:txBody>
      </p:sp>
      <p:pic>
        <p:nvPicPr>
          <p:cNvPr id="5" name="Image 0" descr="preencoded.png"/>
          <p:cNvPicPr>
            <a:picLocks noChangeAspect="1"/>
          </p:cNvPicPr>
          <p:nvPr/>
        </p:nvPicPr>
        <p:blipFill>
          <a:blip r:embed="rId3"/>
          <a:stretch>
            <a:fillRect/>
          </a:stretch>
        </p:blipFill>
        <p:spPr>
          <a:xfrm>
            <a:off x="2080022" y="3200519"/>
            <a:ext cx="10470356" cy="2768441"/>
          </a:xfrm>
          <a:prstGeom prst="rect">
            <a:avLst/>
          </a:prstGeom>
        </p:spPr>
      </p:pic>
      <p:sp>
        <p:nvSpPr>
          <p:cNvPr id="6" name="Shape 3"/>
          <p:cNvSpPr/>
          <p:nvPr/>
        </p:nvSpPr>
        <p:spPr>
          <a:xfrm>
            <a:off x="834271" y="6237089"/>
            <a:ext cx="12961858" cy="3432215"/>
          </a:xfrm>
          <a:prstGeom prst="roundRect">
            <a:avLst>
              <a:gd name="adj" fmla="val 1042"/>
            </a:avLst>
          </a:prstGeom>
          <a:solidFill>
            <a:srgbClr val="315251"/>
          </a:solidFill>
          <a:ln/>
        </p:spPr>
      </p:sp>
      <p:sp>
        <p:nvSpPr>
          <p:cNvPr id="7" name="Text 4"/>
          <p:cNvSpPr/>
          <p:nvPr/>
        </p:nvSpPr>
        <p:spPr>
          <a:xfrm>
            <a:off x="1072634" y="6475452"/>
            <a:ext cx="12485132" cy="762714"/>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Le modèle présente une </a:t>
            </a:r>
            <a:r>
              <a:rPr lang="en-US" sz="1850" b="1" dirty="0">
                <a:solidFill>
                  <a:srgbClr val="F9EEE7"/>
                </a:solidFill>
                <a:latin typeface="Quattrocento" pitchFamily="34" charset="0"/>
                <a:ea typeface="Quattrocento" pitchFamily="34" charset="-122"/>
                <a:cs typeface="Quattrocento" pitchFamily="34" charset="-120"/>
              </a:rPr>
              <a:t>bonne précision</a:t>
            </a:r>
            <a:r>
              <a:rPr lang="en-US" sz="1850" dirty="0">
                <a:solidFill>
                  <a:srgbClr val="F9EEE7"/>
                </a:solidFill>
                <a:latin typeface="Quattrocento" pitchFamily="34" charset="0"/>
                <a:ea typeface="Quattrocento" pitchFamily="34" charset="-122"/>
                <a:cs typeface="Quattrocento" pitchFamily="34" charset="-120"/>
              </a:rPr>
              <a:t> avec un </a:t>
            </a:r>
            <a:r>
              <a:rPr lang="en-US" sz="1850" b="1" dirty="0">
                <a:solidFill>
                  <a:srgbClr val="F9EEE7"/>
                </a:solidFill>
                <a:latin typeface="Quattrocento" pitchFamily="34" charset="0"/>
                <a:ea typeface="Quattrocento" pitchFamily="34" charset="-122"/>
                <a:cs typeface="Quattrocento" pitchFamily="34" charset="-120"/>
              </a:rPr>
              <a:t>RMSE de 0.0858</a:t>
            </a:r>
            <a:r>
              <a:rPr lang="en-US" sz="1850" dirty="0">
                <a:solidFill>
                  <a:srgbClr val="F9EEE7"/>
                </a:solidFill>
                <a:latin typeface="Quattrocento" pitchFamily="34" charset="0"/>
                <a:ea typeface="Quattrocento" pitchFamily="34" charset="-122"/>
                <a:cs typeface="Quattrocento" pitchFamily="34" charset="-120"/>
              </a:rPr>
              <a:t>, ce qui indique un faible écart moyen entre les valeurs réelles et prédites des ventes. </a:t>
            </a:r>
            <a:endParaRPr lang="en-US" sz="1850" dirty="0"/>
          </a:p>
        </p:txBody>
      </p:sp>
      <p:sp>
        <p:nvSpPr>
          <p:cNvPr id="8" name="Text 5"/>
          <p:cNvSpPr/>
          <p:nvPr/>
        </p:nvSpPr>
        <p:spPr>
          <a:xfrm>
            <a:off x="1072634" y="7381161"/>
            <a:ext cx="12485132" cy="1144072"/>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Les </a:t>
            </a:r>
            <a:r>
              <a:rPr lang="en-US" sz="1850" b="1" dirty="0">
                <a:solidFill>
                  <a:srgbClr val="F9EEE7"/>
                </a:solidFill>
                <a:latin typeface="Quattrocento" pitchFamily="34" charset="0"/>
                <a:ea typeface="Quattrocento" pitchFamily="34" charset="-122"/>
                <a:cs typeface="Quattrocento" pitchFamily="34" charset="-120"/>
              </a:rPr>
              <a:t>coefficients du modèle</a:t>
            </a:r>
            <a:r>
              <a:rPr lang="en-US" sz="1850" dirty="0">
                <a:solidFill>
                  <a:srgbClr val="F9EEE7"/>
                </a:solidFill>
                <a:latin typeface="Quattrocento" pitchFamily="34" charset="0"/>
                <a:ea typeface="Quattrocento" pitchFamily="34" charset="-122"/>
                <a:cs typeface="Quattrocento" pitchFamily="34" charset="-120"/>
              </a:rPr>
              <a:t> montrent que certaines variables ont un effet positif (ex : 0.44 pour la deuxième variable), tandis que d'autres ont un effet négatif (ex : -0.58 pour la troisième variable). L'</a:t>
            </a:r>
            <a:r>
              <a:rPr lang="en-US" sz="1850" b="1" dirty="0">
                <a:solidFill>
                  <a:srgbClr val="F9EEE7"/>
                </a:solidFill>
                <a:latin typeface="Quattrocento" pitchFamily="34" charset="0"/>
                <a:ea typeface="Quattrocento" pitchFamily="34" charset="-122"/>
                <a:cs typeface="Quattrocento" pitchFamily="34" charset="-120"/>
              </a:rPr>
              <a:t>intercept</a:t>
            </a:r>
            <a:r>
              <a:rPr lang="en-US" sz="1850" dirty="0">
                <a:solidFill>
                  <a:srgbClr val="F9EEE7"/>
                </a:solidFill>
                <a:latin typeface="Quattrocento" pitchFamily="34" charset="0"/>
                <a:ea typeface="Quattrocento" pitchFamily="34" charset="-122"/>
                <a:cs typeface="Quattrocento" pitchFamily="34" charset="-120"/>
              </a:rPr>
              <a:t> de -1.48 représente la valeur prédite lorsque toutes les variables sont nulles.</a:t>
            </a:r>
            <a:endParaRPr lang="en-US" sz="1850" dirty="0"/>
          </a:p>
        </p:txBody>
      </p:sp>
      <p:sp>
        <p:nvSpPr>
          <p:cNvPr id="9" name="Text 6"/>
          <p:cNvSpPr/>
          <p:nvPr/>
        </p:nvSpPr>
        <p:spPr>
          <a:xfrm>
            <a:off x="1072634" y="8668226"/>
            <a:ext cx="12485132" cy="762714"/>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La comparaison entre les </a:t>
            </a:r>
            <a:r>
              <a:rPr lang="en-US" sz="1850" b="1" dirty="0">
                <a:solidFill>
                  <a:srgbClr val="F9EEE7"/>
                </a:solidFill>
                <a:latin typeface="Quattrocento" pitchFamily="34" charset="0"/>
                <a:ea typeface="Quattrocento" pitchFamily="34" charset="-122"/>
                <a:cs typeface="Quattrocento" pitchFamily="34" charset="-120"/>
              </a:rPr>
              <a:t>ventes réelles</a:t>
            </a:r>
            <a:r>
              <a:rPr lang="en-US" sz="1850" dirty="0">
                <a:solidFill>
                  <a:srgbClr val="F9EEE7"/>
                </a:solidFill>
                <a:latin typeface="Quattrocento" pitchFamily="34" charset="0"/>
                <a:ea typeface="Quattrocento" pitchFamily="34" charset="-122"/>
                <a:cs typeface="Quattrocento" pitchFamily="34" charset="-120"/>
              </a:rPr>
              <a:t> et </a:t>
            </a:r>
            <a:r>
              <a:rPr lang="en-US" sz="1850" b="1" dirty="0">
                <a:solidFill>
                  <a:srgbClr val="F9EEE7"/>
                </a:solidFill>
                <a:latin typeface="Quattrocento" pitchFamily="34" charset="0"/>
                <a:ea typeface="Quattrocento" pitchFamily="34" charset="-122"/>
                <a:cs typeface="Quattrocento" pitchFamily="34" charset="-120"/>
              </a:rPr>
              <a:t>prédites</a:t>
            </a:r>
            <a:r>
              <a:rPr lang="en-US" sz="1850" dirty="0">
                <a:solidFill>
                  <a:srgbClr val="F9EEE7"/>
                </a:solidFill>
                <a:latin typeface="Quattrocento" pitchFamily="34" charset="0"/>
                <a:ea typeface="Quattrocento" pitchFamily="34" charset="-122"/>
                <a:cs typeface="Quattrocento" pitchFamily="34" charset="-120"/>
              </a:rPr>
              <a:t> montre que le modèle prédit est assez bien , avec des différences minimes, ce qui suggère une </a:t>
            </a:r>
            <a:r>
              <a:rPr lang="en-US" sz="1850" b="1" dirty="0">
                <a:solidFill>
                  <a:srgbClr val="F9EEE7"/>
                </a:solidFill>
                <a:latin typeface="Quattrocento" pitchFamily="34" charset="0"/>
                <a:ea typeface="Quattrocento" pitchFamily="34" charset="-122"/>
                <a:cs typeface="Quattrocento" pitchFamily="34" charset="-120"/>
              </a:rPr>
              <a:t>prédiction fiable</a:t>
            </a:r>
            <a:r>
              <a:rPr lang="en-US" sz="1850" dirty="0">
                <a:solidFill>
                  <a:srgbClr val="F9EEE7"/>
                </a:solidFill>
                <a:latin typeface="Quattrocento" pitchFamily="34" charset="0"/>
                <a:ea typeface="Quattrocento" pitchFamily="34" charset="-122"/>
                <a:cs typeface="Quattrocento" pitchFamily="34" charset="-120"/>
              </a:rPr>
              <a:t>.</a:t>
            </a:r>
            <a:endParaRPr lang="en-US" sz="1850" dirty="0"/>
          </a:p>
        </p:txBody>
      </p:sp>
      <p:sp>
        <p:nvSpPr>
          <p:cNvPr id="10" name="Text 7"/>
          <p:cNvSpPr/>
          <p:nvPr/>
        </p:nvSpPr>
        <p:spPr>
          <a:xfrm>
            <a:off x="834271" y="9937433"/>
            <a:ext cx="12961858" cy="381357"/>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807482" y="634484"/>
            <a:ext cx="5428893" cy="678656"/>
          </a:xfrm>
          <a:prstGeom prst="rect">
            <a:avLst/>
          </a:prstGeom>
          <a:noFill/>
          <a:ln/>
        </p:spPr>
        <p:txBody>
          <a:bodyPr wrap="none" lIns="0" tIns="0" rIns="0" bIns="0" rtlCol="0" anchor="t"/>
          <a:lstStyle/>
          <a:p>
            <a:pPr marL="0" indent="0">
              <a:lnSpc>
                <a:spcPts val="5300"/>
              </a:lnSpc>
              <a:buNone/>
            </a:pPr>
            <a:r>
              <a:rPr lang="en-US" sz="4250" b="1" dirty="0">
                <a:solidFill>
                  <a:srgbClr val="FFD9BE"/>
                </a:solidFill>
                <a:latin typeface="Quattrocento" pitchFamily="34" charset="0"/>
                <a:ea typeface="Quattrocento" pitchFamily="34" charset="-122"/>
                <a:cs typeface="Quattrocento" pitchFamily="34" charset="-120"/>
              </a:rPr>
              <a:t>Prédiction des ventes</a:t>
            </a:r>
            <a:endParaRPr lang="en-US" sz="4250" dirty="0"/>
          </a:p>
        </p:txBody>
      </p:sp>
      <p:sp>
        <p:nvSpPr>
          <p:cNvPr id="3" name="Text 1"/>
          <p:cNvSpPr/>
          <p:nvPr/>
        </p:nvSpPr>
        <p:spPr>
          <a:xfrm>
            <a:off x="807482" y="1659136"/>
            <a:ext cx="2714387" cy="339328"/>
          </a:xfrm>
          <a:prstGeom prst="rect">
            <a:avLst/>
          </a:prstGeom>
          <a:noFill/>
          <a:ln/>
        </p:spPr>
        <p:txBody>
          <a:bodyPr wrap="none" lIns="0" tIns="0" rIns="0" bIns="0" rtlCol="0" anchor="t"/>
          <a:lstStyle/>
          <a:p>
            <a:pPr marL="0" indent="0">
              <a:lnSpc>
                <a:spcPts val="2650"/>
              </a:lnSpc>
              <a:buNone/>
            </a:pPr>
            <a:r>
              <a:rPr lang="en-US" sz="2100" b="1" dirty="0">
                <a:solidFill>
                  <a:srgbClr val="EF9C82"/>
                </a:solidFill>
                <a:latin typeface="Quattrocento" pitchFamily="34" charset="0"/>
                <a:ea typeface="Quattrocento" pitchFamily="34" charset="-122"/>
                <a:cs typeface="Quattrocento" pitchFamily="34" charset="-120"/>
              </a:rPr>
              <a:t>2-Robes</a:t>
            </a:r>
            <a:endParaRPr lang="en-US" sz="2100" dirty="0"/>
          </a:p>
        </p:txBody>
      </p:sp>
      <p:pic>
        <p:nvPicPr>
          <p:cNvPr id="4" name="Image 0" descr="preencoded.png"/>
          <p:cNvPicPr>
            <a:picLocks noChangeAspect="1"/>
          </p:cNvPicPr>
          <p:nvPr/>
        </p:nvPicPr>
        <p:blipFill>
          <a:blip r:embed="rId3"/>
          <a:stretch>
            <a:fillRect/>
          </a:stretch>
        </p:blipFill>
        <p:spPr>
          <a:xfrm>
            <a:off x="807482" y="2344460"/>
            <a:ext cx="12544901" cy="3279338"/>
          </a:xfrm>
          <a:prstGeom prst="rect">
            <a:avLst/>
          </a:prstGeom>
        </p:spPr>
      </p:pic>
      <p:sp>
        <p:nvSpPr>
          <p:cNvPr id="5" name="Shape 2"/>
          <p:cNvSpPr/>
          <p:nvPr/>
        </p:nvSpPr>
        <p:spPr>
          <a:xfrm>
            <a:off x="807482" y="5883354"/>
            <a:ext cx="13015436" cy="2583418"/>
          </a:xfrm>
          <a:prstGeom prst="roundRect">
            <a:avLst>
              <a:gd name="adj" fmla="val 1340"/>
            </a:avLst>
          </a:prstGeom>
          <a:solidFill>
            <a:srgbClr val="315251"/>
          </a:solidFill>
          <a:ln/>
        </p:spPr>
      </p:sp>
      <p:sp>
        <p:nvSpPr>
          <p:cNvPr id="6" name="Text 3"/>
          <p:cNvSpPr/>
          <p:nvPr/>
        </p:nvSpPr>
        <p:spPr>
          <a:xfrm>
            <a:off x="1038106" y="6113978"/>
            <a:ext cx="12554188" cy="369094"/>
          </a:xfrm>
          <a:prstGeom prst="rect">
            <a:avLst/>
          </a:prstGeom>
          <a:noFill/>
          <a:ln/>
        </p:spPr>
        <p:txBody>
          <a:bodyPr wrap="none" lIns="0" tIns="0" rIns="0" bIns="0" rtlCol="0" anchor="t"/>
          <a:lstStyle/>
          <a:p>
            <a:pPr marL="0" indent="0">
              <a:lnSpc>
                <a:spcPts val="2900"/>
              </a:lnSpc>
              <a:buNone/>
            </a:pPr>
            <a:r>
              <a:rPr lang="en-US" sz="1800" dirty="0">
                <a:solidFill>
                  <a:srgbClr val="F9EEE7"/>
                </a:solidFill>
                <a:latin typeface="Quattrocento" pitchFamily="34" charset="0"/>
                <a:ea typeface="Quattrocento" pitchFamily="34" charset="-122"/>
                <a:cs typeface="Quattrocento" pitchFamily="34" charset="-120"/>
              </a:rPr>
              <a:t>Le modèle pour les </a:t>
            </a:r>
            <a:r>
              <a:rPr lang="en-US" sz="1800" b="1" dirty="0">
                <a:solidFill>
                  <a:srgbClr val="F9EEE7"/>
                </a:solidFill>
                <a:latin typeface="Quattrocento" pitchFamily="34" charset="0"/>
                <a:ea typeface="Quattrocento" pitchFamily="34" charset="-122"/>
                <a:cs typeface="Quattrocento" pitchFamily="34" charset="-120"/>
              </a:rPr>
              <a:t>robes</a:t>
            </a:r>
            <a:r>
              <a:rPr lang="en-US" sz="1800" dirty="0">
                <a:solidFill>
                  <a:srgbClr val="F9EEE7"/>
                </a:solidFill>
                <a:latin typeface="Quattrocento" pitchFamily="34" charset="0"/>
                <a:ea typeface="Quattrocento" pitchFamily="34" charset="-122"/>
                <a:cs typeface="Quattrocento" pitchFamily="34" charset="-120"/>
              </a:rPr>
              <a:t> a un </a:t>
            </a:r>
            <a:r>
              <a:rPr lang="en-US" sz="1800" b="1" dirty="0">
                <a:solidFill>
                  <a:srgbClr val="F9EEE7"/>
                </a:solidFill>
                <a:latin typeface="Quattrocento" pitchFamily="34" charset="0"/>
                <a:ea typeface="Quattrocento" pitchFamily="34" charset="-122"/>
                <a:cs typeface="Quattrocento" pitchFamily="34" charset="-120"/>
              </a:rPr>
              <a:t>RMSE de 0.1310</a:t>
            </a:r>
            <a:r>
              <a:rPr lang="en-US" sz="1800" dirty="0">
                <a:solidFill>
                  <a:srgbClr val="F9EEE7"/>
                </a:solidFill>
                <a:latin typeface="Quattrocento" pitchFamily="34" charset="0"/>
                <a:ea typeface="Quattrocento" pitchFamily="34" charset="-122"/>
                <a:cs typeface="Quattrocento" pitchFamily="34" charset="-120"/>
              </a:rPr>
              <a:t>, ce qui indique une bonne précision. </a:t>
            </a:r>
            <a:endParaRPr lang="en-US" sz="1800" dirty="0"/>
          </a:p>
        </p:txBody>
      </p:sp>
      <p:sp>
        <p:nvSpPr>
          <p:cNvPr id="7" name="Text 4"/>
          <p:cNvSpPr/>
          <p:nvPr/>
        </p:nvSpPr>
        <p:spPr>
          <a:xfrm>
            <a:off x="1038106" y="6621423"/>
            <a:ext cx="12554188" cy="738188"/>
          </a:xfrm>
          <a:prstGeom prst="rect">
            <a:avLst/>
          </a:prstGeom>
          <a:noFill/>
          <a:ln/>
        </p:spPr>
        <p:txBody>
          <a:bodyPr wrap="square" lIns="0" tIns="0" rIns="0" bIns="0" rtlCol="0" anchor="t"/>
          <a:lstStyle/>
          <a:p>
            <a:pPr marL="0" indent="0">
              <a:lnSpc>
                <a:spcPts val="2900"/>
              </a:lnSpc>
              <a:buNone/>
            </a:pPr>
            <a:r>
              <a:rPr lang="en-US" sz="1800" dirty="0">
                <a:solidFill>
                  <a:srgbClr val="F9EEE7"/>
                </a:solidFill>
                <a:latin typeface="Quattrocento" pitchFamily="34" charset="0"/>
                <a:ea typeface="Quattrocento" pitchFamily="34" charset="-122"/>
                <a:cs typeface="Quattrocento" pitchFamily="34" charset="-120"/>
              </a:rPr>
              <a:t>Les </a:t>
            </a:r>
            <a:r>
              <a:rPr lang="en-US" sz="1800" b="1" dirty="0">
                <a:solidFill>
                  <a:srgbClr val="F9EEE7"/>
                </a:solidFill>
                <a:latin typeface="Quattrocento" pitchFamily="34" charset="0"/>
                <a:ea typeface="Quattrocento" pitchFamily="34" charset="-122"/>
                <a:cs typeface="Quattrocento" pitchFamily="34" charset="-120"/>
              </a:rPr>
              <a:t>coefficients</a:t>
            </a:r>
            <a:r>
              <a:rPr lang="en-US" sz="1800" dirty="0">
                <a:solidFill>
                  <a:srgbClr val="F9EEE7"/>
                </a:solidFill>
                <a:latin typeface="Quattrocento" pitchFamily="34" charset="0"/>
                <a:ea typeface="Quattrocento" pitchFamily="34" charset="-122"/>
                <a:cs typeface="Quattrocento" pitchFamily="34" charset="-120"/>
              </a:rPr>
              <a:t> montrent que la quatrième variable a un fort effet positif, tandis que la troisième a un effet négatif. L'</a:t>
            </a:r>
            <a:r>
              <a:rPr lang="en-US" sz="1800" b="1" dirty="0">
                <a:solidFill>
                  <a:srgbClr val="F9EEE7"/>
                </a:solidFill>
                <a:latin typeface="Quattrocento" pitchFamily="34" charset="0"/>
                <a:ea typeface="Quattrocento" pitchFamily="34" charset="-122"/>
                <a:cs typeface="Quattrocento" pitchFamily="34" charset="-120"/>
              </a:rPr>
              <a:t>intercept</a:t>
            </a:r>
            <a:r>
              <a:rPr lang="en-US" sz="1800" dirty="0">
                <a:solidFill>
                  <a:srgbClr val="F9EEE7"/>
                </a:solidFill>
                <a:latin typeface="Quattrocento" pitchFamily="34" charset="0"/>
                <a:ea typeface="Quattrocento" pitchFamily="34" charset="-122"/>
                <a:cs typeface="Quattrocento" pitchFamily="34" charset="-120"/>
              </a:rPr>
              <a:t> est de -2.5758. </a:t>
            </a:r>
            <a:endParaRPr lang="en-US" sz="1800" dirty="0"/>
          </a:p>
        </p:txBody>
      </p:sp>
      <p:sp>
        <p:nvSpPr>
          <p:cNvPr id="8" name="Text 5"/>
          <p:cNvSpPr/>
          <p:nvPr/>
        </p:nvSpPr>
        <p:spPr>
          <a:xfrm>
            <a:off x="1038106" y="7497961"/>
            <a:ext cx="12554188" cy="738188"/>
          </a:xfrm>
          <a:prstGeom prst="rect">
            <a:avLst/>
          </a:prstGeom>
          <a:noFill/>
          <a:ln/>
        </p:spPr>
        <p:txBody>
          <a:bodyPr wrap="square" lIns="0" tIns="0" rIns="0" bIns="0" rtlCol="0" anchor="t"/>
          <a:lstStyle/>
          <a:p>
            <a:pPr marL="0" indent="0">
              <a:lnSpc>
                <a:spcPts val="2900"/>
              </a:lnSpc>
              <a:buNone/>
            </a:pPr>
            <a:r>
              <a:rPr lang="en-US" sz="1800" dirty="0">
                <a:solidFill>
                  <a:srgbClr val="F9EEE7"/>
                </a:solidFill>
                <a:latin typeface="Quattrocento" pitchFamily="34" charset="0"/>
                <a:ea typeface="Quattrocento" pitchFamily="34" charset="-122"/>
                <a:cs typeface="Quattrocento" pitchFamily="34" charset="-120"/>
              </a:rPr>
              <a:t>Les </a:t>
            </a:r>
            <a:r>
              <a:rPr lang="en-US" sz="1800" b="1" dirty="0">
                <a:solidFill>
                  <a:srgbClr val="F9EEE7"/>
                </a:solidFill>
                <a:latin typeface="Quattrocento" pitchFamily="34" charset="0"/>
                <a:ea typeface="Quattrocento" pitchFamily="34" charset="-122"/>
                <a:cs typeface="Quattrocento" pitchFamily="34" charset="-120"/>
              </a:rPr>
              <a:t>ventes réelles</a:t>
            </a:r>
            <a:r>
              <a:rPr lang="en-US" sz="1800" dirty="0">
                <a:solidFill>
                  <a:srgbClr val="F9EEE7"/>
                </a:solidFill>
                <a:latin typeface="Quattrocento" pitchFamily="34" charset="0"/>
                <a:ea typeface="Quattrocento" pitchFamily="34" charset="-122"/>
                <a:cs typeface="Quattrocento" pitchFamily="34" charset="-120"/>
              </a:rPr>
              <a:t> et </a:t>
            </a:r>
            <a:r>
              <a:rPr lang="en-US" sz="1800" b="1" dirty="0">
                <a:solidFill>
                  <a:srgbClr val="F9EEE7"/>
                </a:solidFill>
                <a:latin typeface="Quattrocento" pitchFamily="34" charset="0"/>
                <a:ea typeface="Quattrocento" pitchFamily="34" charset="-122"/>
                <a:cs typeface="Quattrocento" pitchFamily="34" charset="-120"/>
              </a:rPr>
              <a:t>prédites</a:t>
            </a:r>
            <a:r>
              <a:rPr lang="en-US" sz="1800" dirty="0">
                <a:solidFill>
                  <a:srgbClr val="F9EEE7"/>
                </a:solidFill>
                <a:latin typeface="Quattrocento" pitchFamily="34" charset="0"/>
                <a:ea typeface="Quattrocento" pitchFamily="34" charset="-122"/>
                <a:cs typeface="Quattrocento" pitchFamily="34" charset="-120"/>
              </a:rPr>
              <a:t> sont proches, avec des différences faibles, notamment pour les points 17, 32, et 24, bien qu'il y ait une légère sous-estimation pour le point 19.</a:t>
            </a:r>
            <a:endParaRPr lang="en-US" sz="1800" dirty="0"/>
          </a:p>
        </p:txBody>
      </p:sp>
      <p:sp>
        <p:nvSpPr>
          <p:cNvPr id="9" name="Text 6"/>
          <p:cNvSpPr/>
          <p:nvPr/>
        </p:nvSpPr>
        <p:spPr>
          <a:xfrm>
            <a:off x="807482" y="8726329"/>
            <a:ext cx="13015436" cy="369094"/>
          </a:xfrm>
          <a:prstGeom prst="rect">
            <a:avLst/>
          </a:prstGeom>
          <a:noFill/>
          <a:ln/>
        </p:spPr>
        <p:txBody>
          <a:bodyPr wrap="none" lIns="0" tIns="0" rIns="0" bIns="0" rtlCol="0" anchor="t"/>
          <a:lstStyle/>
          <a:p>
            <a:pPr marL="0" indent="0">
              <a:lnSpc>
                <a:spcPts val="2900"/>
              </a:lnSpc>
              <a:buNone/>
            </a:pPr>
            <a:endParaRPr lang="en-US" sz="1800" dirty="0"/>
          </a:p>
        </p:txBody>
      </p:sp>
      <p:sp>
        <p:nvSpPr>
          <p:cNvPr id="10" name="Text 7"/>
          <p:cNvSpPr/>
          <p:nvPr/>
        </p:nvSpPr>
        <p:spPr>
          <a:xfrm>
            <a:off x="807482" y="9354979"/>
            <a:ext cx="13015436" cy="369094"/>
          </a:xfrm>
          <a:prstGeom prst="rect">
            <a:avLst/>
          </a:prstGeom>
          <a:noFill/>
          <a:ln/>
        </p:spPr>
        <p:txBody>
          <a:bodyPr wrap="none" lIns="0" tIns="0" rIns="0" bIns="0" rtlCol="0" anchor="t"/>
          <a:lstStyle/>
          <a:p>
            <a:pPr marL="0" indent="0">
              <a:lnSpc>
                <a:spcPts val="2900"/>
              </a:lnSpc>
              <a:buNone/>
            </a:pPr>
            <a:endParaRPr lang="en-US" sz="1800" dirty="0"/>
          </a:p>
        </p:txBody>
      </p:sp>
      <p:sp>
        <p:nvSpPr>
          <p:cNvPr id="11" name="Text 8"/>
          <p:cNvSpPr/>
          <p:nvPr/>
        </p:nvSpPr>
        <p:spPr>
          <a:xfrm>
            <a:off x="807482" y="9983629"/>
            <a:ext cx="13015436" cy="369094"/>
          </a:xfrm>
          <a:prstGeom prst="rect">
            <a:avLst/>
          </a:prstGeom>
          <a:noFill/>
          <a:ln/>
        </p:spPr>
        <p:txBody>
          <a:bodyPr wrap="none" lIns="0" tIns="0" rIns="0" bIns="0" rtlCol="0" anchor="t"/>
          <a:lstStyle/>
          <a:p>
            <a:pPr marL="0" indent="0">
              <a:lnSpc>
                <a:spcPts val="2900"/>
              </a:lnSpc>
              <a:buNone/>
            </a:pPr>
            <a:endParaRPr lang="en-US" sz="1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837724" y="876776"/>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Prédiction des ventes</a:t>
            </a:r>
            <a:endParaRPr lang="en-US" sz="4400" dirty="0"/>
          </a:p>
        </p:txBody>
      </p:sp>
      <p:sp>
        <p:nvSpPr>
          <p:cNvPr id="3" name="Text 1"/>
          <p:cNvSpPr/>
          <p:nvPr/>
        </p:nvSpPr>
        <p:spPr>
          <a:xfrm>
            <a:off x="837724" y="1939766"/>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EF9C82"/>
                </a:solidFill>
                <a:latin typeface="Quattrocento" pitchFamily="34" charset="0"/>
                <a:ea typeface="Quattrocento" pitchFamily="34" charset="-122"/>
                <a:cs typeface="Quattrocento" pitchFamily="34" charset="-120"/>
              </a:rPr>
              <a:t>3-Pulls</a:t>
            </a:r>
            <a:endParaRPr lang="en-US" sz="2200" dirty="0"/>
          </a:p>
        </p:txBody>
      </p:sp>
      <p:pic>
        <p:nvPicPr>
          <p:cNvPr id="4" name="Image 0" descr="preencoded.png"/>
          <p:cNvPicPr>
            <a:picLocks noChangeAspect="1"/>
          </p:cNvPicPr>
          <p:nvPr/>
        </p:nvPicPr>
        <p:blipFill>
          <a:blip r:embed="rId3"/>
          <a:stretch>
            <a:fillRect/>
          </a:stretch>
        </p:blipFill>
        <p:spPr>
          <a:xfrm>
            <a:off x="2058233" y="2650688"/>
            <a:ext cx="10513933" cy="2779871"/>
          </a:xfrm>
          <a:prstGeom prst="rect">
            <a:avLst/>
          </a:prstGeom>
        </p:spPr>
      </p:pic>
      <p:sp>
        <p:nvSpPr>
          <p:cNvPr id="5" name="Shape 2"/>
          <p:cNvSpPr/>
          <p:nvPr/>
        </p:nvSpPr>
        <p:spPr>
          <a:xfrm>
            <a:off x="837724" y="5699760"/>
            <a:ext cx="12954952" cy="2680930"/>
          </a:xfrm>
          <a:prstGeom prst="roundRect">
            <a:avLst>
              <a:gd name="adj" fmla="val 1339"/>
            </a:avLst>
          </a:prstGeom>
          <a:solidFill>
            <a:srgbClr val="315251"/>
          </a:solidFill>
          <a:ln/>
        </p:spPr>
      </p:sp>
      <p:sp>
        <p:nvSpPr>
          <p:cNvPr id="6" name="Text 3"/>
          <p:cNvSpPr/>
          <p:nvPr/>
        </p:nvSpPr>
        <p:spPr>
          <a:xfrm>
            <a:off x="1077039" y="5939076"/>
            <a:ext cx="12476321" cy="383024"/>
          </a:xfrm>
          <a:prstGeom prst="rect">
            <a:avLst/>
          </a:prstGeom>
          <a:noFill/>
          <a:ln/>
        </p:spPr>
        <p:txBody>
          <a:bodyPr wrap="non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Le modèle pour les </a:t>
            </a:r>
            <a:r>
              <a:rPr lang="en-US" sz="1850" b="1" dirty="0">
                <a:solidFill>
                  <a:srgbClr val="F9EEE7"/>
                </a:solidFill>
                <a:latin typeface="Quattrocento" pitchFamily="34" charset="0"/>
                <a:ea typeface="Quattrocento" pitchFamily="34" charset="-122"/>
                <a:cs typeface="Quattrocento" pitchFamily="34" charset="-120"/>
              </a:rPr>
              <a:t>pulls</a:t>
            </a:r>
            <a:r>
              <a:rPr lang="en-US" sz="1850" dirty="0">
                <a:solidFill>
                  <a:srgbClr val="F9EEE7"/>
                </a:solidFill>
                <a:latin typeface="Quattrocento" pitchFamily="34" charset="0"/>
                <a:ea typeface="Quattrocento" pitchFamily="34" charset="-122"/>
                <a:cs typeface="Quattrocento" pitchFamily="34" charset="-120"/>
              </a:rPr>
              <a:t> a un </a:t>
            </a:r>
            <a:r>
              <a:rPr lang="en-US" sz="1850" b="1" dirty="0">
                <a:solidFill>
                  <a:srgbClr val="F9EEE7"/>
                </a:solidFill>
                <a:latin typeface="Quattrocento" pitchFamily="34" charset="0"/>
                <a:ea typeface="Quattrocento" pitchFamily="34" charset="-122"/>
                <a:cs typeface="Quattrocento" pitchFamily="34" charset="-120"/>
              </a:rPr>
              <a:t>RMSE de 0.1371</a:t>
            </a:r>
            <a:r>
              <a:rPr lang="en-US" sz="1850" dirty="0">
                <a:solidFill>
                  <a:srgbClr val="F9EEE7"/>
                </a:solidFill>
                <a:latin typeface="Quattrocento" pitchFamily="34" charset="0"/>
                <a:ea typeface="Quattrocento" pitchFamily="34" charset="-122"/>
                <a:cs typeface="Quattrocento" pitchFamily="34" charset="-120"/>
              </a:rPr>
              <a:t>, indiquant un écart modéré entre les ventes réelles et prédites. </a:t>
            </a:r>
            <a:endParaRPr lang="en-US" sz="1850" dirty="0"/>
          </a:p>
        </p:txBody>
      </p:sp>
      <p:sp>
        <p:nvSpPr>
          <p:cNvPr id="7" name="Text 4"/>
          <p:cNvSpPr/>
          <p:nvPr/>
        </p:nvSpPr>
        <p:spPr>
          <a:xfrm>
            <a:off x="1077039" y="6465689"/>
            <a:ext cx="12476321"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Les </a:t>
            </a:r>
            <a:r>
              <a:rPr lang="en-US" sz="1850" b="1" dirty="0">
                <a:solidFill>
                  <a:srgbClr val="F9EEE7"/>
                </a:solidFill>
                <a:latin typeface="Quattrocento" pitchFamily="34" charset="0"/>
                <a:ea typeface="Quattrocento" pitchFamily="34" charset="-122"/>
                <a:cs typeface="Quattrocento" pitchFamily="34" charset="-120"/>
              </a:rPr>
              <a:t>coefficients</a:t>
            </a:r>
            <a:r>
              <a:rPr lang="en-US" sz="1850" dirty="0">
                <a:solidFill>
                  <a:srgbClr val="F9EEE7"/>
                </a:solidFill>
                <a:latin typeface="Quattrocento" pitchFamily="34" charset="0"/>
                <a:ea typeface="Quattrocento" pitchFamily="34" charset="-122"/>
                <a:cs typeface="Quattrocento" pitchFamily="34" charset="-120"/>
              </a:rPr>
              <a:t> montrent des effets mixtes : certaines variables influencent positivement les ventes, tandis que d'autres ont un effet négatif. L'</a:t>
            </a:r>
            <a:r>
              <a:rPr lang="en-US" sz="1850" b="1" dirty="0">
                <a:solidFill>
                  <a:srgbClr val="F9EEE7"/>
                </a:solidFill>
                <a:latin typeface="Quattrocento" pitchFamily="34" charset="0"/>
                <a:ea typeface="Quattrocento" pitchFamily="34" charset="-122"/>
                <a:cs typeface="Quattrocento" pitchFamily="34" charset="-120"/>
              </a:rPr>
              <a:t>intercept</a:t>
            </a:r>
            <a:r>
              <a:rPr lang="en-US" sz="1850" dirty="0">
                <a:solidFill>
                  <a:srgbClr val="F9EEE7"/>
                </a:solidFill>
                <a:latin typeface="Quattrocento" pitchFamily="34" charset="0"/>
                <a:ea typeface="Quattrocento" pitchFamily="34" charset="-122"/>
                <a:cs typeface="Quattrocento" pitchFamily="34" charset="-120"/>
              </a:rPr>
              <a:t> est de -0.6781. </a:t>
            </a:r>
            <a:endParaRPr lang="en-US" sz="1850" dirty="0"/>
          </a:p>
        </p:txBody>
      </p:sp>
      <p:sp>
        <p:nvSpPr>
          <p:cNvPr id="8" name="Text 5"/>
          <p:cNvSpPr/>
          <p:nvPr/>
        </p:nvSpPr>
        <p:spPr>
          <a:xfrm>
            <a:off x="1077039" y="7375327"/>
            <a:ext cx="12476321"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La comparaison des </a:t>
            </a:r>
            <a:r>
              <a:rPr lang="en-US" sz="1850" b="1" dirty="0">
                <a:solidFill>
                  <a:srgbClr val="F9EEE7"/>
                </a:solidFill>
                <a:latin typeface="Quattrocento" pitchFamily="34" charset="0"/>
                <a:ea typeface="Quattrocento" pitchFamily="34" charset="-122"/>
                <a:cs typeface="Quattrocento" pitchFamily="34" charset="-120"/>
              </a:rPr>
              <a:t>ventes réelles et prédites</a:t>
            </a:r>
            <a:r>
              <a:rPr lang="en-US" sz="1850" dirty="0">
                <a:solidFill>
                  <a:srgbClr val="F9EEE7"/>
                </a:solidFill>
                <a:latin typeface="Quattrocento" pitchFamily="34" charset="0"/>
                <a:ea typeface="Quattrocento" pitchFamily="34" charset="-122"/>
                <a:cs typeface="Quattrocento" pitchFamily="34" charset="-120"/>
              </a:rPr>
              <a:t> montre que les prédictions sont généralement proches des valeurs réelles, bien que quelques différences apparaissent, notamment pour les points 4 et 15.</a:t>
            </a:r>
            <a:endParaRPr lang="en-US" sz="1850" dirty="0"/>
          </a:p>
        </p:txBody>
      </p:sp>
      <p:sp>
        <p:nvSpPr>
          <p:cNvPr id="9" name="Text 6"/>
          <p:cNvSpPr/>
          <p:nvPr/>
        </p:nvSpPr>
        <p:spPr>
          <a:xfrm>
            <a:off x="837724" y="8649891"/>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10" name="Text 7"/>
          <p:cNvSpPr/>
          <p:nvPr/>
        </p:nvSpPr>
        <p:spPr>
          <a:xfrm>
            <a:off x="837724" y="9391888"/>
            <a:ext cx="5632490" cy="704017"/>
          </a:xfrm>
          <a:prstGeom prst="rect">
            <a:avLst/>
          </a:prstGeom>
          <a:noFill/>
          <a:ln/>
        </p:spPr>
        <p:txBody>
          <a:bodyPr wrap="none" lIns="0" tIns="0" rIns="0" bIns="0" rtlCol="0" anchor="t"/>
          <a:lstStyle/>
          <a:p>
            <a:pPr marL="0" indent="0">
              <a:lnSpc>
                <a:spcPts val="5500"/>
              </a:lnSpc>
              <a:buNone/>
            </a:pPr>
            <a:endParaRPr lang="en-US" sz="4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751999" y="590788"/>
            <a:ext cx="5055394" cy="631865"/>
          </a:xfrm>
          <a:prstGeom prst="rect">
            <a:avLst/>
          </a:prstGeom>
          <a:noFill/>
          <a:ln/>
        </p:spPr>
        <p:txBody>
          <a:bodyPr wrap="none" lIns="0" tIns="0" rIns="0" bIns="0" rtlCol="0" anchor="t"/>
          <a:lstStyle/>
          <a:p>
            <a:pPr marL="0" indent="0">
              <a:lnSpc>
                <a:spcPts val="4950"/>
              </a:lnSpc>
              <a:buNone/>
            </a:pPr>
            <a:r>
              <a:rPr lang="en-US" sz="3950" b="1" dirty="0">
                <a:solidFill>
                  <a:srgbClr val="FFD9BE"/>
                </a:solidFill>
                <a:latin typeface="Quattrocento" pitchFamily="34" charset="0"/>
                <a:ea typeface="Quattrocento" pitchFamily="34" charset="-122"/>
                <a:cs typeface="Quattrocento" pitchFamily="34" charset="-120"/>
              </a:rPr>
              <a:t>Prédiction des ventes</a:t>
            </a:r>
            <a:endParaRPr lang="en-US" sz="3950" dirty="0"/>
          </a:p>
        </p:txBody>
      </p:sp>
      <p:sp>
        <p:nvSpPr>
          <p:cNvPr id="3" name="Text 1"/>
          <p:cNvSpPr/>
          <p:nvPr/>
        </p:nvSpPr>
        <p:spPr>
          <a:xfrm>
            <a:off x="751999" y="1544836"/>
            <a:ext cx="4078248" cy="379214"/>
          </a:xfrm>
          <a:prstGeom prst="rect">
            <a:avLst/>
          </a:prstGeom>
          <a:noFill/>
          <a:ln/>
        </p:spPr>
        <p:txBody>
          <a:bodyPr wrap="none" lIns="0" tIns="0" rIns="0" bIns="0" rtlCol="0" anchor="t"/>
          <a:lstStyle/>
          <a:p>
            <a:pPr marL="0" indent="0">
              <a:lnSpc>
                <a:spcPts val="2950"/>
              </a:lnSpc>
              <a:buNone/>
            </a:pPr>
            <a:r>
              <a:rPr lang="en-US" sz="2350" b="1" u="sng" dirty="0">
                <a:solidFill>
                  <a:srgbClr val="F9D933"/>
                </a:solidFill>
                <a:latin typeface="Quattrocento" pitchFamily="34" charset="0"/>
                <a:ea typeface="Quattrocento" pitchFamily="34" charset="-122"/>
                <a:cs typeface="Quattrocento" pitchFamily="34" charset="-120"/>
              </a:rPr>
              <a:t>Visualisation des graphiques:</a:t>
            </a:r>
            <a:endParaRPr lang="en-US" sz="2350" dirty="0"/>
          </a:p>
        </p:txBody>
      </p:sp>
      <p:sp>
        <p:nvSpPr>
          <p:cNvPr id="4" name="Text 2"/>
          <p:cNvSpPr/>
          <p:nvPr/>
        </p:nvSpPr>
        <p:spPr>
          <a:xfrm>
            <a:off x="751999" y="2246233"/>
            <a:ext cx="13126402" cy="429697"/>
          </a:xfrm>
          <a:prstGeom prst="rect">
            <a:avLst/>
          </a:prstGeom>
          <a:noFill/>
          <a:ln/>
        </p:spPr>
        <p:txBody>
          <a:bodyPr wrap="none" lIns="0" tIns="0" rIns="0" bIns="0" rtlCol="0" anchor="t"/>
          <a:lstStyle/>
          <a:p>
            <a:pPr marL="0" indent="0">
              <a:lnSpc>
                <a:spcPts val="3350"/>
              </a:lnSpc>
              <a:buNone/>
            </a:pPr>
            <a:r>
              <a:rPr lang="en-US" sz="2100" b="1" dirty="0">
                <a:solidFill>
                  <a:srgbClr val="EF9C82"/>
                </a:solidFill>
                <a:latin typeface="Quattrocento" pitchFamily="34" charset="0"/>
                <a:ea typeface="Quattrocento" pitchFamily="34" charset="-122"/>
                <a:cs typeface="Quattrocento" pitchFamily="34" charset="-120"/>
              </a:rPr>
              <a:t>1-Pantalons:</a:t>
            </a:r>
            <a:endParaRPr lang="en-US" sz="2100" dirty="0"/>
          </a:p>
        </p:txBody>
      </p:sp>
      <p:pic>
        <p:nvPicPr>
          <p:cNvPr id="5" name="Image 0" descr="preencoded.png"/>
          <p:cNvPicPr>
            <a:picLocks noChangeAspect="1"/>
          </p:cNvPicPr>
          <p:nvPr/>
        </p:nvPicPr>
        <p:blipFill>
          <a:blip r:embed="rId3"/>
          <a:stretch>
            <a:fillRect/>
          </a:stretch>
        </p:blipFill>
        <p:spPr>
          <a:xfrm>
            <a:off x="2686645" y="2917627"/>
            <a:ext cx="9257109" cy="6207323"/>
          </a:xfrm>
          <a:prstGeom prst="rect">
            <a:avLst/>
          </a:prstGeom>
        </p:spPr>
      </p:pic>
      <p:sp>
        <p:nvSpPr>
          <p:cNvPr id="6" name="Text 3"/>
          <p:cNvSpPr/>
          <p:nvPr/>
        </p:nvSpPr>
        <p:spPr>
          <a:xfrm>
            <a:off x="751999" y="9366647"/>
            <a:ext cx="13126402" cy="429697"/>
          </a:xfrm>
          <a:prstGeom prst="rect">
            <a:avLst/>
          </a:prstGeom>
          <a:noFill/>
          <a:ln/>
        </p:spPr>
        <p:txBody>
          <a:bodyPr wrap="none" lIns="0" tIns="0" rIns="0" bIns="0" rtlCol="0" anchor="t"/>
          <a:lstStyle/>
          <a:p>
            <a:pPr marL="0" indent="0">
              <a:lnSpc>
                <a:spcPts val="3350"/>
              </a:lnSpc>
              <a:buNone/>
            </a:pPr>
            <a:endParaRPr lang="en-US" sz="2100" dirty="0"/>
          </a:p>
        </p:txBody>
      </p:sp>
      <p:sp>
        <p:nvSpPr>
          <p:cNvPr id="7" name="Text 4"/>
          <p:cNvSpPr/>
          <p:nvPr/>
        </p:nvSpPr>
        <p:spPr>
          <a:xfrm>
            <a:off x="751999" y="10038040"/>
            <a:ext cx="13126402" cy="343853"/>
          </a:xfrm>
          <a:prstGeom prst="rect">
            <a:avLst/>
          </a:prstGeom>
          <a:noFill/>
          <a:ln/>
        </p:spPr>
        <p:txBody>
          <a:bodyPr wrap="none" lIns="0" tIns="0" rIns="0" bIns="0" rtlCol="0" anchor="t"/>
          <a:lstStyle/>
          <a:p>
            <a:pPr marL="0" indent="0">
              <a:lnSpc>
                <a:spcPts val="2700"/>
              </a:lnSpc>
              <a:buNone/>
            </a:pPr>
            <a:endParaRPr lang="en-US" sz="16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Text 0"/>
          <p:cNvSpPr/>
          <p:nvPr/>
        </p:nvSpPr>
        <p:spPr>
          <a:xfrm>
            <a:off x="705445" y="704255"/>
            <a:ext cx="4742974" cy="592931"/>
          </a:xfrm>
          <a:prstGeom prst="rect">
            <a:avLst/>
          </a:prstGeom>
          <a:noFill/>
          <a:ln/>
        </p:spPr>
        <p:txBody>
          <a:bodyPr wrap="none" lIns="0" tIns="0" rIns="0" bIns="0" rtlCol="0" anchor="t"/>
          <a:lstStyle/>
          <a:p>
            <a:pPr marL="0" indent="0">
              <a:lnSpc>
                <a:spcPts val="4650"/>
              </a:lnSpc>
              <a:buNone/>
            </a:pPr>
            <a:r>
              <a:rPr lang="en-US" sz="3700" b="1" dirty="0">
                <a:solidFill>
                  <a:srgbClr val="FFD9BE"/>
                </a:solidFill>
                <a:latin typeface="Quattrocento" pitchFamily="34" charset="0"/>
                <a:ea typeface="Quattrocento" pitchFamily="34" charset="-122"/>
                <a:cs typeface="Quattrocento" pitchFamily="34" charset="-120"/>
              </a:rPr>
              <a:t>Prédiction des ventes</a:t>
            </a:r>
            <a:endParaRPr lang="en-US" sz="3700" dirty="0"/>
          </a:p>
        </p:txBody>
      </p:sp>
      <p:sp>
        <p:nvSpPr>
          <p:cNvPr id="3" name="Text 1"/>
          <p:cNvSpPr/>
          <p:nvPr/>
        </p:nvSpPr>
        <p:spPr>
          <a:xfrm>
            <a:off x="705445" y="1599486"/>
            <a:ext cx="2371487" cy="296466"/>
          </a:xfrm>
          <a:prstGeom prst="rect">
            <a:avLst/>
          </a:prstGeom>
          <a:noFill/>
          <a:ln/>
        </p:spPr>
        <p:txBody>
          <a:bodyPr wrap="none" lIns="0" tIns="0" rIns="0" bIns="0" rtlCol="0" anchor="t"/>
          <a:lstStyle/>
          <a:p>
            <a:pPr marL="0" indent="0">
              <a:lnSpc>
                <a:spcPts val="2300"/>
              </a:lnSpc>
              <a:buNone/>
            </a:pPr>
            <a:r>
              <a:rPr lang="en-US" sz="1850" b="1" dirty="0">
                <a:solidFill>
                  <a:srgbClr val="EF9C82"/>
                </a:solidFill>
                <a:latin typeface="Quattrocento" pitchFamily="34" charset="0"/>
                <a:ea typeface="Quattrocento" pitchFamily="34" charset="-122"/>
                <a:cs typeface="Quattrocento" pitchFamily="34" charset="-120"/>
              </a:rPr>
              <a:t>1-Pantalons:</a:t>
            </a:r>
            <a:endParaRPr lang="en-US" sz="1850" dirty="0"/>
          </a:p>
        </p:txBody>
      </p:sp>
      <p:sp>
        <p:nvSpPr>
          <p:cNvPr id="4" name="Shape 2"/>
          <p:cNvSpPr/>
          <p:nvPr/>
        </p:nvSpPr>
        <p:spPr>
          <a:xfrm>
            <a:off x="705445" y="2424946"/>
            <a:ext cx="453509" cy="453509"/>
          </a:xfrm>
          <a:prstGeom prst="roundRect">
            <a:avLst>
              <a:gd name="adj" fmla="val 6667"/>
            </a:avLst>
          </a:prstGeom>
          <a:solidFill>
            <a:srgbClr val="315251"/>
          </a:solidFill>
          <a:ln/>
        </p:spPr>
      </p:sp>
      <p:sp>
        <p:nvSpPr>
          <p:cNvPr id="5" name="Text 3"/>
          <p:cNvSpPr/>
          <p:nvPr/>
        </p:nvSpPr>
        <p:spPr>
          <a:xfrm>
            <a:off x="881777" y="2509361"/>
            <a:ext cx="100727" cy="284559"/>
          </a:xfrm>
          <a:prstGeom prst="rect">
            <a:avLst/>
          </a:prstGeom>
          <a:noFill/>
          <a:ln/>
        </p:spPr>
        <p:txBody>
          <a:bodyPr wrap="none" lIns="0" tIns="0" rIns="0" bIns="0" rtlCol="0" anchor="t"/>
          <a:lstStyle/>
          <a:p>
            <a:pPr marL="0" indent="0" algn="ctr">
              <a:lnSpc>
                <a:spcPts val="2200"/>
              </a:lnSpc>
              <a:buNone/>
            </a:pPr>
            <a:r>
              <a:rPr lang="en-US" sz="2200" dirty="0">
                <a:solidFill>
                  <a:srgbClr val="F9EEE7"/>
                </a:solidFill>
                <a:latin typeface="Quattrocento" pitchFamily="34" charset="0"/>
                <a:ea typeface="Quattrocento" pitchFamily="34" charset="-122"/>
                <a:cs typeface="Quattrocento" pitchFamily="34" charset="-120"/>
              </a:rPr>
              <a:t>1</a:t>
            </a:r>
            <a:endParaRPr lang="en-US" sz="2200" dirty="0"/>
          </a:p>
        </p:txBody>
      </p:sp>
      <p:sp>
        <p:nvSpPr>
          <p:cNvPr id="6" name="Text 4"/>
          <p:cNvSpPr/>
          <p:nvPr/>
        </p:nvSpPr>
        <p:spPr>
          <a:xfrm>
            <a:off x="1360527" y="2424946"/>
            <a:ext cx="5853946" cy="403027"/>
          </a:xfrm>
          <a:prstGeom prst="rect">
            <a:avLst/>
          </a:prstGeom>
          <a:noFill/>
          <a:ln/>
        </p:spPr>
        <p:txBody>
          <a:bodyPr wrap="none" lIns="0" tIns="0" rIns="0" bIns="0" rtlCol="0" anchor="t"/>
          <a:lstStyle/>
          <a:p>
            <a:pPr marL="0" indent="0">
              <a:lnSpc>
                <a:spcPts val="3150"/>
              </a:lnSpc>
              <a:buNone/>
            </a:pPr>
            <a:r>
              <a:rPr lang="en-US" sz="1950" b="1" dirty="0">
                <a:solidFill>
                  <a:srgbClr val="F9D933"/>
                </a:solidFill>
                <a:latin typeface="Quattrocento" pitchFamily="34" charset="0"/>
                <a:ea typeface="Quattrocento" pitchFamily="34" charset="-122"/>
                <a:cs typeface="Quattrocento" pitchFamily="34" charset="-120"/>
              </a:rPr>
              <a:t> Ventes réelles vs Ventes prédites </a:t>
            </a:r>
            <a:endParaRPr lang="en-US" sz="1950" dirty="0"/>
          </a:p>
        </p:txBody>
      </p:sp>
      <p:sp>
        <p:nvSpPr>
          <p:cNvPr id="7" name="Text 5"/>
          <p:cNvSpPr/>
          <p:nvPr/>
        </p:nvSpPr>
        <p:spPr>
          <a:xfrm>
            <a:off x="1360527" y="2948821"/>
            <a:ext cx="5853946" cy="1031558"/>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Ce graphique montre la relation entre les ventes réelles et les ventes prédites pour les pantalons. Les points </a:t>
            </a:r>
            <a:r>
              <a:rPr lang="en-US" sz="1250" dirty="0">
                <a:solidFill>
                  <a:srgbClr val="AFCBF8"/>
                </a:solidFill>
                <a:latin typeface="Quattrocento" pitchFamily="34" charset="0"/>
                <a:ea typeface="Quattrocento" pitchFamily="34" charset="-122"/>
                <a:cs typeface="Quattrocento" pitchFamily="34" charset="-120"/>
              </a:rPr>
              <a:t>bleus </a:t>
            </a:r>
            <a:r>
              <a:rPr lang="en-US" sz="1250" dirty="0">
                <a:solidFill>
                  <a:srgbClr val="F9EEE7"/>
                </a:solidFill>
                <a:latin typeface="Quattrocento" pitchFamily="34" charset="0"/>
                <a:ea typeface="Quattrocento" pitchFamily="34" charset="-122"/>
                <a:cs typeface="Quattrocento" pitchFamily="34" charset="-120"/>
              </a:rPr>
              <a:t>représentent les données réelles, et la ligne </a:t>
            </a:r>
            <a:r>
              <a:rPr lang="en-US" sz="1250" dirty="0">
                <a:solidFill>
                  <a:srgbClr val="F44444"/>
                </a:solidFill>
                <a:latin typeface="Quattrocento" pitchFamily="34" charset="0"/>
                <a:ea typeface="Quattrocento" pitchFamily="34" charset="-122"/>
                <a:cs typeface="Quattrocento" pitchFamily="34" charset="-120"/>
              </a:rPr>
              <a:t>rouge </a:t>
            </a:r>
            <a:r>
              <a:rPr lang="en-US" sz="1250" dirty="0">
                <a:solidFill>
                  <a:srgbClr val="F9EEE7"/>
                </a:solidFill>
                <a:latin typeface="Quattrocento" pitchFamily="34" charset="0"/>
                <a:ea typeface="Quattrocento" pitchFamily="34" charset="-122"/>
                <a:cs typeface="Quattrocento" pitchFamily="34" charset="-120"/>
              </a:rPr>
              <a:t>pointillée représente la ligne de régression linéaire parfaite où les ventes prédites seraient égales aux ventes réelles.</a:t>
            </a:r>
            <a:endParaRPr lang="en-US" sz="1250" dirty="0"/>
          </a:p>
        </p:txBody>
      </p:sp>
      <p:sp>
        <p:nvSpPr>
          <p:cNvPr id="8" name="Text 6"/>
          <p:cNvSpPr/>
          <p:nvPr/>
        </p:nvSpPr>
        <p:spPr>
          <a:xfrm>
            <a:off x="1360527" y="4101227"/>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points sont proches de la ligne </a:t>
            </a:r>
            <a:r>
              <a:rPr lang="en-US" sz="1250" dirty="0">
                <a:solidFill>
                  <a:srgbClr val="F44444"/>
                </a:solidFill>
                <a:latin typeface="Quattrocento" pitchFamily="34" charset="0"/>
                <a:ea typeface="Quattrocento" pitchFamily="34" charset="-122"/>
                <a:cs typeface="Quattrocento" pitchFamily="34" charset="-120"/>
              </a:rPr>
              <a:t>rouge</a:t>
            </a:r>
            <a:r>
              <a:rPr lang="en-US" sz="1250" dirty="0">
                <a:solidFill>
                  <a:srgbClr val="F9EEE7"/>
                </a:solidFill>
                <a:latin typeface="Quattrocento" pitchFamily="34" charset="0"/>
                <a:ea typeface="Quattrocento" pitchFamily="34" charset="-122"/>
                <a:cs typeface="Quattrocento" pitchFamily="34" charset="-120"/>
              </a:rPr>
              <a:t>, ce qui indique que le modèle de prédiction est assez précis.</a:t>
            </a:r>
            <a:endParaRPr lang="en-US" sz="1250" dirty="0"/>
          </a:p>
        </p:txBody>
      </p:sp>
      <p:sp>
        <p:nvSpPr>
          <p:cNvPr id="9" name="Text 7"/>
          <p:cNvSpPr/>
          <p:nvPr/>
        </p:nvSpPr>
        <p:spPr>
          <a:xfrm>
            <a:off x="1360527" y="4737854"/>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Il y a une légère dispersion autour de la ligne, ce qui montre que certaines prédictions sont légèrement en dessous ou au-dessus des ventes réelles.</a:t>
            </a:r>
            <a:endParaRPr lang="en-US" sz="1250" dirty="0"/>
          </a:p>
        </p:txBody>
      </p:sp>
      <p:sp>
        <p:nvSpPr>
          <p:cNvPr id="10" name="Text 8"/>
          <p:cNvSpPr/>
          <p:nvPr/>
        </p:nvSpPr>
        <p:spPr>
          <a:xfrm>
            <a:off x="1360527" y="5374481"/>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points sont bien alignés le long de la ligne, ce qui suggère une bonne adéquation du modèle.</a:t>
            </a:r>
            <a:endParaRPr lang="en-US" sz="1250" dirty="0"/>
          </a:p>
        </p:txBody>
      </p:sp>
      <p:sp>
        <p:nvSpPr>
          <p:cNvPr id="11" name="Shape 9"/>
          <p:cNvSpPr/>
          <p:nvPr/>
        </p:nvSpPr>
        <p:spPr>
          <a:xfrm>
            <a:off x="7416046" y="2424946"/>
            <a:ext cx="453509" cy="453509"/>
          </a:xfrm>
          <a:prstGeom prst="roundRect">
            <a:avLst>
              <a:gd name="adj" fmla="val 6667"/>
            </a:avLst>
          </a:prstGeom>
          <a:solidFill>
            <a:srgbClr val="315251"/>
          </a:solidFill>
          <a:ln/>
        </p:spPr>
      </p:sp>
      <p:sp>
        <p:nvSpPr>
          <p:cNvPr id="12" name="Text 10"/>
          <p:cNvSpPr/>
          <p:nvPr/>
        </p:nvSpPr>
        <p:spPr>
          <a:xfrm>
            <a:off x="7566541" y="2509361"/>
            <a:ext cx="152519" cy="284559"/>
          </a:xfrm>
          <a:prstGeom prst="rect">
            <a:avLst/>
          </a:prstGeom>
          <a:noFill/>
          <a:ln/>
        </p:spPr>
        <p:txBody>
          <a:bodyPr wrap="none" lIns="0" tIns="0" rIns="0" bIns="0" rtlCol="0" anchor="t"/>
          <a:lstStyle/>
          <a:p>
            <a:pPr marL="0" indent="0" algn="ctr">
              <a:lnSpc>
                <a:spcPts val="2200"/>
              </a:lnSpc>
              <a:buNone/>
            </a:pPr>
            <a:r>
              <a:rPr lang="en-US" sz="2200" dirty="0">
                <a:solidFill>
                  <a:srgbClr val="F9EEE7"/>
                </a:solidFill>
                <a:latin typeface="Quattrocento" pitchFamily="34" charset="0"/>
                <a:ea typeface="Quattrocento" pitchFamily="34" charset="-122"/>
                <a:cs typeface="Quattrocento" pitchFamily="34" charset="-120"/>
              </a:rPr>
              <a:t>2</a:t>
            </a:r>
            <a:endParaRPr lang="en-US" sz="2200" dirty="0"/>
          </a:p>
        </p:txBody>
      </p:sp>
      <p:sp>
        <p:nvSpPr>
          <p:cNvPr id="13" name="Text 11"/>
          <p:cNvSpPr/>
          <p:nvPr/>
        </p:nvSpPr>
        <p:spPr>
          <a:xfrm>
            <a:off x="8071128" y="2424946"/>
            <a:ext cx="5853946" cy="403027"/>
          </a:xfrm>
          <a:prstGeom prst="rect">
            <a:avLst/>
          </a:prstGeom>
          <a:noFill/>
          <a:ln/>
        </p:spPr>
        <p:txBody>
          <a:bodyPr wrap="none" lIns="0" tIns="0" rIns="0" bIns="0" rtlCol="0" anchor="t"/>
          <a:lstStyle/>
          <a:p>
            <a:pPr marL="0" indent="0">
              <a:lnSpc>
                <a:spcPts val="3150"/>
              </a:lnSpc>
              <a:buNone/>
            </a:pPr>
            <a:r>
              <a:rPr lang="en-US" sz="1950" b="1" dirty="0">
                <a:solidFill>
                  <a:srgbClr val="F9D933"/>
                </a:solidFill>
                <a:latin typeface="Quattrocento" pitchFamily="34" charset="0"/>
                <a:ea typeface="Quattrocento" pitchFamily="34" charset="-122"/>
                <a:cs typeface="Quattrocento" pitchFamily="34" charset="-120"/>
              </a:rPr>
              <a:t>Distribution des erreurs </a:t>
            </a:r>
            <a:endParaRPr lang="en-US" sz="1950" dirty="0"/>
          </a:p>
        </p:txBody>
      </p:sp>
      <p:sp>
        <p:nvSpPr>
          <p:cNvPr id="14" name="Text 12"/>
          <p:cNvSpPr/>
          <p:nvPr/>
        </p:nvSpPr>
        <p:spPr>
          <a:xfrm>
            <a:off x="8071128" y="2948821"/>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Ce graphique montre la distribution des erreurs de prédiction (ventes réelles - ventes prédites).</a:t>
            </a:r>
            <a:endParaRPr lang="en-US" sz="1250" dirty="0"/>
          </a:p>
        </p:txBody>
      </p:sp>
      <p:sp>
        <p:nvSpPr>
          <p:cNvPr id="15" name="Text 13"/>
          <p:cNvSpPr/>
          <p:nvPr/>
        </p:nvSpPr>
        <p:spPr>
          <a:xfrm>
            <a:off x="8071128" y="3585448"/>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La majorité des erreurs sont proches de zéro, ce qui est un bon signe car cela signifie que les prédictions sont proches des valeurs réelles.</a:t>
            </a:r>
            <a:endParaRPr lang="en-US" sz="1250" dirty="0"/>
          </a:p>
        </p:txBody>
      </p:sp>
      <p:sp>
        <p:nvSpPr>
          <p:cNvPr id="16" name="Text 14"/>
          <p:cNvSpPr/>
          <p:nvPr/>
        </p:nvSpPr>
        <p:spPr>
          <a:xfrm>
            <a:off x="8071128" y="4222075"/>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erreurs sont symétriquement distribuées autour de zéro, indiquant que le modèle ne sur-prédit ni ne sous-prédit de manière systématique.</a:t>
            </a:r>
            <a:endParaRPr lang="en-US" sz="1250" dirty="0"/>
          </a:p>
        </p:txBody>
      </p:sp>
      <p:sp>
        <p:nvSpPr>
          <p:cNvPr id="17" name="Text 15"/>
          <p:cNvSpPr/>
          <p:nvPr/>
        </p:nvSpPr>
        <p:spPr>
          <a:xfrm>
            <a:off x="8071128" y="4858703"/>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La fréquence des erreurs diminue à mesure que l'on s'éloigne de zéro, ce qui montre que les grandes erreurs sont rares.</a:t>
            </a:r>
            <a:endParaRPr lang="en-US" sz="1250" dirty="0"/>
          </a:p>
        </p:txBody>
      </p:sp>
      <p:sp>
        <p:nvSpPr>
          <p:cNvPr id="18" name="Shape 16"/>
          <p:cNvSpPr/>
          <p:nvPr/>
        </p:nvSpPr>
        <p:spPr>
          <a:xfrm>
            <a:off x="705445" y="6318528"/>
            <a:ext cx="453509" cy="453509"/>
          </a:xfrm>
          <a:prstGeom prst="roundRect">
            <a:avLst>
              <a:gd name="adj" fmla="val 6667"/>
            </a:avLst>
          </a:prstGeom>
          <a:solidFill>
            <a:srgbClr val="315251"/>
          </a:solidFill>
          <a:ln/>
        </p:spPr>
      </p:sp>
      <p:sp>
        <p:nvSpPr>
          <p:cNvPr id="19" name="Text 17"/>
          <p:cNvSpPr/>
          <p:nvPr/>
        </p:nvSpPr>
        <p:spPr>
          <a:xfrm>
            <a:off x="854750" y="6402943"/>
            <a:ext cx="154781" cy="284559"/>
          </a:xfrm>
          <a:prstGeom prst="rect">
            <a:avLst/>
          </a:prstGeom>
          <a:noFill/>
          <a:ln/>
        </p:spPr>
        <p:txBody>
          <a:bodyPr wrap="none" lIns="0" tIns="0" rIns="0" bIns="0" rtlCol="0" anchor="t"/>
          <a:lstStyle/>
          <a:p>
            <a:pPr marL="0" indent="0" algn="ctr">
              <a:lnSpc>
                <a:spcPts val="2200"/>
              </a:lnSpc>
              <a:buNone/>
            </a:pPr>
            <a:r>
              <a:rPr lang="en-US" sz="2200" dirty="0">
                <a:solidFill>
                  <a:srgbClr val="F9EEE7"/>
                </a:solidFill>
                <a:latin typeface="Quattrocento" pitchFamily="34" charset="0"/>
                <a:ea typeface="Quattrocento" pitchFamily="34" charset="-122"/>
                <a:cs typeface="Quattrocento" pitchFamily="34" charset="-120"/>
              </a:rPr>
              <a:t>3</a:t>
            </a:r>
            <a:endParaRPr lang="en-US" sz="2200" dirty="0"/>
          </a:p>
        </p:txBody>
      </p:sp>
      <p:sp>
        <p:nvSpPr>
          <p:cNvPr id="20" name="Text 18"/>
          <p:cNvSpPr/>
          <p:nvPr/>
        </p:nvSpPr>
        <p:spPr>
          <a:xfrm>
            <a:off x="1360527" y="6318528"/>
            <a:ext cx="5853946" cy="403027"/>
          </a:xfrm>
          <a:prstGeom prst="rect">
            <a:avLst/>
          </a:prstGeom>
          <a:noFill/>
          <a:ln/>
        </p:spPr>
        <p:txBody>
          <a:bodyPr wrap="none" lIns="0" tIns="0" rIns="0" bIns="0" rtlCol="0" anchor="t"/>
          <a:lstStyle/>
          <a:p>
            <a:pPr marL="0" indent="0">
              <a:lnSpc>
                <a:spcPts val="3150"/>
              </a:lnSpc>
              <a:buNone/>
            </a:pPr>
            <a:r>
              <a:rPr lang="en-US" sz="1950" b="1" dirty="0">
                <a:solidFill>
                  <a:srgbClr val="F9D933"/>
                </a:solidFill>
                <a:latin typeface="Quattrocento" pitchFamily="34" charset="0"/>
                <a:ea typeface="Quattrocento" pitchFamily="34" charset="-122"/>
                <a:cs typeface="Quattrocento" pitchFamily="34" charset="-120"/>
              </a:rPr>
              <a:t> Coefficients du modèle de régression linéaire </a:t>
            </a:r>
            <a:endParaRPr lang="en-US" sz="1950" dirty="0"/>
          </a:p>
        </p:txBody>
      </p:sp>
      <p:sp>
        <p:nvSpPr>
          <p:cNvPr id="21" name="Text 19"/>
          <p:cNvSpPr/>
          <p:nvPr/>
        </p:nvSpPr>
        <p:spPr>
          <a:xfrm>
            <a:off x="1360527" y="6842403"/>
            <a:ext cx="5853946" cy="515779"/>
          </a:xfrm>
          <a:prstGeom prst="rect">
            <a:avLst/>
          </a:prstGeom>
          <a:noFill/>
          <a:ln/>
        </p:spPr>
        <p:txBody>
          <a:bodyPr wrap="square" lIns="0" tIns="0" rIns="0" bIns="0" rtlCol="0" anchor="t"/>
          <a:lstStyle/>
          <a:p>
            <a:pPr marL="0" indent="0">
              <a:lnSpc>
                <a:spcPts val="2000"/>
              </a:lnSpc>
              <a:buNone/>
            </a:pPr>
            <a:r>
              <a:rPr lang="en-US" sz="1250" b="1" dirty="0">
                <a:solidFill>
                  <a:srgbClr val="F9D933"/>
                </a:solidFill>
                <a:latin typeface="Quattrocento" pitchFamily="34" charset="0"/>
                <a:ea typeface="Quattrocento" pitchFamily="34" charset="-122"/>
                <a:cs typeface="Quattrocento" pitchFamily="34" charset="-120"/>
              </a:rPr>
              <a:t> </a:t>
            </a:r>
            <a:r>
              <a:rPr lang="en-US" sz="1250" dirty="0">
                <a:solidFill>
                  <a:srgbClr val="F9EEE7"/>
                </a:solidFill>
                <a:latin typeface="Quattrocento" pitchFamily="34" charset="0"/>
                <a:ea typeface="Quattrocento" pitchFamily="34" charset="-122"/>
                <a:cs typeface="Quattrocento" pitchFamily="34" charset="-120"/>
              </a:rPr>
              <a:t>Ce graphique montre les coefficients des différentes caractéristiques utilisées dans le modèle de régression linéaire.</a:t>
            </a:r>
            <a:endParaRPr lang="en-US" sz="1250" dirty="0"/>
          </a:p>
        </p:txBody>
      </p:sp>
      <p:sp>
        <p:nvSpPr>
          <p:cNvPr id="22" name="Text 20"/>
          <p:cNvSpPr/>
          <p:nvPr/>
        </p:nvSpPr>
        <p:spPr>
          <a:xfrm>
            <a:off x="1360527" y="7479030"/>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La caractéristique X10 (million) a le coefficient le plus élevé, indiquant qu'elle a la plus grande influence positive sur les ventes prédites.</a:t>
            </a:r>
            <a:endParaRPr lang="en-US" sz="1250" dirty="0"/>
          </a:p>
        </p:txBody>
      </p:sp>
      <p:sp>
        <p:nvSpPr>
          <p:cNvPr id="23" name="Text 21"/>
          <p:cNvSpPr/>
          <p:nvPr/>
        </p:nvSpPr>
        <p:spPr>
          <a:xfrm>
            <a:off x="1360527" y="8115657"/>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La caractéristique X9 (100 thousand) a un coefficient négatif, ce qui signifie qu'elle a un impact négatif sur les ventes prédites.</a:t>
            </a:r>
            <a:endParaRPr lang="en-US" sz="1250" dirty="0"/>
          </a:p>
        </p:txBody>
      </p:sp>
      <p:sp>
        <p:nvSpPr>
          <p:cNvPr id="24" name="Text 22"/>
          <p:cNvSpPr/>
          <p:nvPr/>
        </p:nvSpPr>
        <p:spPr>
          <a:xfrm>
            <a:off x="1360527" y="8752284"/>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caractéristiques X4 (billion) et X8 (10 million) ont des coefficients positifs mais plus faibles, indiquant une influence modérée sur les prédictions.</a:t>
            </a:r>
            <a:endParaRPr lang="en-US" sz="1250" dirty="0"/>
          </a:p>
        </p:txBody>
      </p:sp>
      <p:sp>
        <p:nvSpPr>
          <p:cNvPr id="25" name="Shape 23"/>
          <p:cNvSpPr/>
          <p:nvPr/>
        </p:nvSpPr>
        <p:spPr>
          <a:xfrm>
            <a:off x="7416046" y="6318528"/>
            <a:ext cx="453509" cy="453509"/>
          </a:xfrm>
          <a:prstGeom prst="roundRect">
            <a:avLst>
              <a:gd name="adj" fmla="val 6667"/>
            </a:avLst>
          </a:prstGeom>
          <a:solidFill>
            <a:srgbClr val="315251"/>
          </a:solidFill>
          <a:ln/>
        </p:spPr>
      </p:sp>
      <p:sp>
        <p:nvSpPr>
          <p:cNvPr id="26" name="Text 24"/>
          <p:cNvSpPr/>
          <p:nvPr/>
        </p:nvSpPr>
        <p:spPr>
          <a:xfrm>
            <a:off x="7570470" y="6402943"/>
            <a:ext cx="144542" cy="284559"/>
          </a:xfrm>
          <a:prstGeom prst="rect">
            <a:avLst/>
          </a:prstGeom>
          <a:noFill/>
          <a:ln/>
        </p:spPr>
        <p:txBody>
          <a:bodyPr wrap="none" lIns="0" tIns="0" rIns="0" bIns="0" rtlCol="0" anchor="t"/>
          <a:lstStyle/>
          <a:p>
            <a:pPr marL="0" indent="0" algn="ctr">
              <a:lnSpc>
                <a:spcPts val="2200"/>
              </a:lnSpc>
              <a:buNone/>
            </a:pPr>
            <a:r>
              <a:rPr lang="en-US" sz="2200" dirty="0">
                <a:solidFill>
                  <a:srgbClr val="F9EEE7"/>
                </a:solidFill>
                <a:latin typeface="Quattrocento" pitchFamily="34" charset="0"/>
                <a:ea typeface="Quattrocento" pitchFamily="34" charset="-122"/>
                <a:cs typeface="Quattrocento" pitchFamily="34" charset="-120"/>
              </a:rPr>
              <a:t>4</a:t>
            </a:r>
            <a:endParaRPr lang="en-US" sz="2200" dirty="0"/>
          </a:p>
        </p:txBody>
      </p:sp>
      <p:sp>
        <p:nvSpPr>
          <p:cNvPr id="27" name="Text 25"/>
          <p:cNvSpPr/>
          <p:nvPr/>
        </p:nvSpPr>
        <p:spPr>
          <a:xfrm>
            <a:off x="8071128" y="6318528"/>
            <a:ext cx="5853946" cy="355640"/>
          </a:xfrm>
          <a:prstGeom prst="rect">
            <a:avLst/>
          </a:prstGeom>
          <a:noFill/>
          <a:ln/>
        </p:spPr>
        <p:txBody>
          <a:bodyPr wrap="none" lIns="0" tIns="0" rIns="0" bIns="0" rtlCol="0" anchor="t"/>
          <a:lstStyle/>
          <a:p>
            <a:pPr marL="0" indent="0">
              <a:lnSpc>
                <a:spcPts val="2800"/>
              </a:lnSpc>
              <a:buNone/>
            </a:pPr>
            <a:r>
              <a:rPr lang="en-US" sz="2200" b="1" dirty="0">
                <a:solidFill>
                  <a:srgbClr val="F9D933"/>
                </a:solidFill>
                <a:latin typeface="Quattrocento" pitchFamily="34" charset="0"/>
                <a:ea typeface="Quattrocento" pitchFamily="34" charset="-122"/>
                <a:cs typeface="Quattrocento" pitchFamily="34" charset="-120"/>
              </a:rPr>
              <a:t> Tableau des ventes réelles vs ventes prédites </a:t>
            </a:r>
            <a:endParaRPr lang="en-US" sz="2200" dirty="0"/>
          </a:p>
        </p:txBody>
      </p:sp>
      <p:sp>
        <p:nvSpPr>
          <p:cNvPr id="28" name="Text 26"/>
          <p:cNvSpPr/>
          <p:nvPr/>
        </p:nvSpPr>
        <p:spPr>
          <a:xfrm>
            <a:off x="8071128" y="6795016"/>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Ce tableau compare les ventes réelles et les ventes prédites pour différentes observations.</a:t>
            </a:r>
            <a:endParaRPr lang="en-US" sz="1250" dirty="0"/>
          </a:p>
        </p:txBody>
      </p:sp>
      <p:sp>
        <p:nvSpPr>
          <p:cNvPr id="29" name="Text 27"/>
          <p:cNvSpPr/>
          <p:nvPr/>
        </p:nvSpPr>
        <p:spPr>
          <a:xfrm>
            <a:off x="8071128" y="7431643"/>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valeurs prédites sont très proches des valeurs réelles, ce qui confirme la précision du modèle.</a:t>
            </a:r>
            <a:endParaRPr lang="en-US" sz="1250" dirty="0"/>
          </a:p>
        </p:txBody>
      </p:sp>
      <p:sp>
        <p:nvSpPr>
          <p:cNvPr id="30" name="Text 28"/>
          <p:cNvSpPr/>
          <p:nvPr/>
        </p:nvSpPr>
        <p:spPr>
          <a:xfrm>
            <a:off x="8071128" y="8068270"/>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Par exemple, pour des ventes réelles de 3.12, la prédiction est de 3.25, ce qui montre une très bonne précision.</a:t>
            </a:r>
            <a:endParaRPr lang="en-US" sz="1250" dirty="0"/>
          </a:p>
        </p:txBody>
      </p:sp>
      <p:sp>
        <p:nvSpPr>
          <p:cNvPr id="31" name="Text 29"/>
          <p:cNvSpPr/>
          <p:nvPr/>
        </p:nvSpPr>
        <p:spPr>
          <a:xfrm>
            <a:off x="8071128" y="8704898"/>
            <a:ext cx="5853946" cy="515779"/>
          </a:xfrm>
          <a:prstGeom prst="rect">
            <a:avLst/>
          </a:prstGeom>
          <a:noFill/>
          <a:ln/>
        </p:spPr>
        <p:txBody>
          <a:bodyPr wrap="square" lIns="0" tIns="0" rIns="0" bIns="0" rtlCol="0" anchor="t"/>
          <a:lstStyle/>
          <a:p>
            <a:pPr marL="0" indent="0">
              <a:lnSpc>
                <a:spcPts val="2000"/>
              </a:lnSpc>
              <a:buNone/>
            </a:pPr>
            <a:r>
              <a:rPr lang="en-US" sz="1250" dirty="0">
                <a:solidFill>
                  <a:srgbClr val="F9EEE7"/>
                </a:solidFill>
                <a:latin typeface="Quattrocento" pitchFamily="34" charset="0"/>
                <a:ea typeface="Quattrocento" pitchFamily="34" charset="-122"/>
                <a:cs typeface="Quattrocento" pitchFamily="34" charset="-120"/>
              </a:rPr>
              <a:t>Les écarts entre les valeurs réelles et prédites sont minimes, ce qui renforce la fiabilité du modèle.</a:t>
            </a:r>
            <a:endParaRPr lang="en-US" sz="1250" dirty="0"/>
          </a:p>
        </p:txBody>
      </p:sp>
      <p:sp>
        <p:nvSpPr>
          <p:cNvPr id="32" name="Text 30"/>
          <p:cNvSpPr/>
          <p:nvPr/>
        </p:nvSpPr>
        <p:spPr>
          <a:xfrm>
            <a:off x="705445" y="9494758"/>
            <a:ext cx="13219509" cy="773668"/>
          </a:xfrm>
          <a:prstGeom prst="rect">
            <a:avLst/>
          </a:prstGeom>
          <a:noFill/>
          <a:ln/>
        </p:spPr>
        <p:txBody>
          <a:bodyPr wrap="square" lIns="0" tIns="0" rIns="0" bIns="0" rtlCol="0" anchor="t"/>
          <a:lstStyle/>
          <a:p>
            <a:pPr marL="0" indent="0">
              <a:lnSpc>
                <a:spcPts val="2000"/>
              </a:lnSpc>
              <a:buNone/>
            </a:pPr>
            <a:r>
              <a:rPr lang="en-US" sz="1250" dirty="0">
                <a:solidFill>
                  <a:srgbClr val="F9D933"/>
                </a:solidFill>
                <a:latin typeface="Quattrocento" pitchFamily="34" charset="0"/>
                <a:ea typeface="Quattrocento" pitchFamily="34" charset="-122"/>
                <a:cs typeface="Quattrocento" pitchFamily="34" charset="-120"/>
              </a:rPr>
              <a:t>En résumé</a:t>
            </a:r>
            <a:r>
              <a:rPr lang="en-US" sz="1250" dirty="0">
                <a:solidFill>
                  <a:srgbClr val="F9EEE7"/>
                </a:solidFill>
                <a:latin typeface="Quattrocento" pitchFamily="34" charset="0"/>
                <a:ea typeface="Quattrocento" pitchFamily="34" charset="-122"/>
                <a:cs typeface="Quattrocento" pitchFamily="34" charset="-120"/>
              </a:rPr>
              <a:t>, le modèle de prédiction des ventes semble être très précis. Les graphiques montrent que les prédictions sont proches des valeurs réelles, avec des erreurs symétriquement distribuées autour de zéro. Le modèle de régression linéaire utilisé semble bien ajusté, avec la caractéristique X10 ayant un impact significatif positif sur les prédictions, tandis que X9 a un impact négatif.</a:t>
            </a:r>
            <a:endParaRPr lang="en-US" sz="12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Text 0"/>
          <p:cNvSpPr/>
          <p:nvPr/>
        </p:nvSpPr>
        <p:spPr>
          <a:xfrm>
            <a:off x="697825" y="548283"/>
            <a:ext cx="4692015" cy="586502"/>
          </a:xfrm>
          <a:prstGeom prst="rect">
            <a:avLst/>
          </a:prstGeom>
          <a:noFill/>
          <a:ln/>
        </p:spPr>
        <p:txBody>
          <a:bodyPr wrap="none" lIns="0" tIns="0" rIns="0" bIns="0" rtlCol="0" anchor="t"/>
          <a:lstStyle/>
          <a:p>
            <a:pPr marL="0" indent="0">
              <a:lnSpc>
                <a:spcPts val="4600"/>
              </a:lnSpc>
              <a:buNone/>
            </a:pPr>
            <a:r>
              <a:rPr lang="en-US" sz="3650" b="1" dirty="0">
                <a:solidFill>
                  <a:srgbClr val="FFD9BE"/>
                </a:solidFill>
                <a:latin typeface="Quattrocento" pitchFamily="34" charset="0"/>
                <a:ea typeface="Quattrocento" pitchFamily="34" charset="-122"/>
                <a:cs typeface="Quattrocento" pitchFamily="34" charset="-120"/>
              </a:rPr>
              <a:t>Prédiction des ventes</a:t>
            </a:r>
            <a:endParaRPr lang="en-US" sz="3650" dirty="0"/>
          </a:p>
        </p:txBody>
      </p:sp>
      <p:sp>
        <p:nvSpPr>
          <p:cNvPr id="3" name="Text 1"/>
          <p:cNvSpPr/>
          <p:nvPr/>
        </p:nvSpPr>
        <p:spPr>
          <a:xfrm>
            <a:off x="697825" y="1533525"/>
            <a:ext cx="13234749" cy="398859"/>
          </a:xfrm>
          <a:prstGeom prst="rect">
            <a:avLst/>
          </a:prstGeom>
          <a:noFill/>
          <a:ln/>
        </p:spPr>
        <p:txBody>
          <a:bodyPr wrap="none" lIns="0" tIns="0" rIns="0" bIns="0" rtlCol="0" anchor="t"/>
          <a:lstStyle/>
          <a:p>
            <a:pPr marL="0" indent="0">
              <a:lnSpc>
                <a:spcPts val="3100"/>
              </a:lnSpc>
              <a:buNone/>
            </a:pPr>
            <a:r>
              <a:rPr lang="en-US" sz="1950" b="1" dirty="0">
                <a:solidFill>
                  <a:srgbClr val="EF9C82"/>
                </a:solidFill>
                <a:latin typeface="Quattrocento" pitchFamily="34" charset="0"/>
                <a:ea typeface="Quattrocento" pitchFamily="34" charset="-122"/>
                <a:cs typeface="Quattrocento" pitchFamily="34" charset="-120"/>
              </a:rPr>
              <a:t>2-Robes</a:t>
            </a:r>
            <a:endParaRPr lang="en-US" sz="1950" dirty="0"/>
          </a:p>
        </p:txBody>
      </p:sp>
      <p:pic>
        <p:nvPicPr>
          <p:cNvPr id="4" name="Image 0" descr="preencoded.png"/>
          <p:cNvPicPr>
            <a:picLocks noChangeAspect="1"/>
          </p:cNvPicPr>
          <p:nvPr/>
        </p:nvPicPr>
        <p:blipFill>
          <a:blip r:embed="rId3"/>
          <a:stretch>
            <a:fillRect/>
          </a:stretch>
        </p:blipFill>
        <p:spPr>
          <a:xfrm>
            <a:off x="2935962" y="2156698"/>
            <a:ext cx="8758476" cy="6097310"/>
          </a:xfrm>
          <a:prstGeom prst="rect">
            <a:avLst/>
          </a:prstGeom>
        </p:spPr>
      </p:pic>
      <p:sp>
        <p:nvSpPr>
          <p:cNvPr id="5" name="Text 2"/>
          <p:cNvSpPr/>
          <p:nvPr/>
        </p:nvSpPr>
        <p:spPr>
          <a:xfrm>
            <a:off x="697825" y="8478322"/>
            <a:ext cx="13234749" cy="319088"/>
          </a:xfrm>
          <a:prstGeom prst="rect">
            <a:avLst/>
          </a:prstGeom>
          <a:noFill/>
          <a:ln/>
        </p:spPr>
        <p:txBody>
          <a:bodyPr wrap="none" lIns="0" tIns="0" rIns="0" bIns="0" rtlCol="0" anchor="t"/>
          <a:lstStyle/>
          <a:p>
            <a:pPr marL="0" indent="0">
              <a:lnSpc>
                <a:spcPts val="2500"/>
              </a:lnSpc>
              <a:buNone/>
            </a:pPr>
            <a:endParaRPr lang="en-US" sz="1550" dirty="0"/>
          </a:p>
        </p:txBody>
      </p:sp>
      <p:sp>
        <p:nvSpPr>
          <p:cNvPr id="6" name="Text 3"/>
          <p:cNvSpPr/>
          <p:nvPr/>
        </p:nvSpPr>
        <p:spPr>
          <a:xfrm>
            <a:off x="697825" y="9021723"/>
            <a:ext cx="13234749" cy="319088"/>
          </a:xfrm>
          <a:prstGeom prst="rect">
            <a:avLst/>
          </a:prstGeom>
          <a:noFill/>
          <a:ln/>
        </p:spPr>
        <p:txBody>
          <a:bodyPr wrap="none" lIns="0" tIns="0" rIns="0" bIns="0" rtlCol="0" anchor="t"/>
          <a:lstStyle/>
          <a:p>
            <a:pPr marL="0" indent="0">
              <a:lnSpc>
                <a:spcPts val="2500"/>
              </a:lnSpc>
              <a:buNone/>
            </a:pPr>
            <a:endParaRPr lang="en-US" sz="1550" dirty="0"/>
          </a:p>
        </p:txBody>
      </p:sp>
      <p:sp>
        <p:nvSpPr>
          <p:cNvPr id="7" name="Text 4"/>
          <p:cNvSpPr/>
          <p:nvPr/>
        </p:nvSpPr>
        <p:spPr>
          <a:xfrm>
            <a:off x="697825" y="9565124"/>
            <a:ext cx="13234749" cy="319088"/>
          </a:xfrm>
          <a:prstGeom prst="rect">
            <a:avLst/>
          </a:prstGeom>
          <a:noFill/>
          <a:ln/>
        </p:spPr>
        <p:txBody>
          <a:bodyPr wrap="none" lIns="0" tIns="0" rIns="0" bIns="0" rtlCol="0" anchor="t"/>
          <a:lstStyle/>
          <a:p>
            <a:pPr marL="0" indent="0">
              <a:lnSpc>
                <a:spcPts val="2500"/>
              </a:lnSpc>
              <a:buNone/>
            </a:pPr>
            <a:endParaRPr lang="en-US" sz="1550" dirty="0"/>
          </a:p>
        </p:txBody>
      </p:sp>
      <p:sp>
        <p:nvSpPr>
          <p:cNvPr id="8" name="Text 5"/>
          <p:cNvSpPr/>
          <p:nvPr/>
        </p:nvSpPr>
        <p:spPr>
          <a:xfrm>
            <a:off x="697825" y="10108525"/>
            <a:ext cx="13234749" cy="319088"/>
          </a:xfrm>
          <a:prstGeom prst="rect">
            <a:avLst/>
          </a:prstGeom>
          <a:noFill/>
          <a:ln/>
        </p:spPr>
        <p:txBody>
          <a:bodyPr wrap="none" lIns="0" tIns="0" rIns="0" bIns="0" rtlCol="0" anchor="t"/>
          <a:lstStyle/>
          <a:p>
            <a:pPr marL="0" indent="0">
              <a:lnSpc>
                <a:spcPts val="2500"/>
              </a:lnSpc>
              <a:buNone/>
            </a:pP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658297"/>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Collecte des données</a:t>
            </a:r>
            <a:endParaRPr lang="en-US" sz="4400" dirty="0"/>
          </a:p>
        </p:txBody>
      </p:sp>
      <p:sp>
        <p:nvSpPr>
          <p:cNvPr id="3" name="Text 1"/>
          <p:cNvSpPr/>
          <p:nvPr/>
        </p:nvSpPr>
        <p:spPr>
          <a:xfrm>
            <a:off x="837724" y="1841063"/>
            <a:ext cx="12954952"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Pour commencer, On va charger le fichier Excel et examiner les différentes feuilles pour comprendre les données disponibles. Cela nous permettra de définir un projet pertinent à partir des informations contenues dans le fichier. On va exécuter le code pour charger et afficher un aperçu des données.</a:t>
            </a:r>
            <a:endParaRPr lang="en-US" sz="1850" dirty="0"/>
          </a:p>
        </p:txBody>
      </p:sp>
      <p:pic>
        <p:nvPicPr>
          <p:cNvPr id="4" name="Image 0" descr="preencoded.png"/>
          <p:cNvPicPr>
            <a:picLocks noChangeAspect="1"/>
          </p:cNvPicPr>
          <p:nvPr/>
        </p:nvPicPr>
        <p:blipFill>
          <a:blip r:embed="rId3"/>
          <a:stretch>
            <a:fillRect/>
          </a:stretch>
        </p:blipFill>
        <p:spPr>
          <a:xfrm>
            <a:off x="1119426" y="3259336"/>
            <a:ext cx="12391430" cy="460831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Text 0"/>
          <p:cNvSpPr/>
          <p:nvPr/>
        </p:nvSpPr>
        <p:spPr>
          <a:xfrm>
            <a:off x="778431" y="678537"/>
            <a:ext cx="5233868" cy="654248"/>
          </a:xfrm>
          <a:prstGeom prst="rect">
            <a:avLst/>
          </a:prstGeom>
          <a:noFill/>
          <a:ln/>
        </p:spPr>
        <p:txBody>
          <a:bodyPr wrap="none" lIns="0" tIns="0" rIns="0" bIns="0" rtlCol="0" anchor="t"/>
          <a:lstStyle/>
          <a:p>
            <a:pPr marL="0" indent="0">
              <a:lnSpc>
                <a:spcPts val="5150"/>
              </a:lnSpc>
              <a:buNone/>
            </a:pPr>
            <a:r>
              <a:rPr lang="en-US" sz="4100" b="1" dirty="0">
                <a:solidFill>
                  <a:srgbClr val="FFD9BE"/>
                </a:solidFill>
                <a:latin typeface="Quattrocento" pitchFamily="34" charset="0"/>
                <a:ea typeface="Quattrocento" pitchFamily="34" charset="-122"/>
                <a:cs typeface="Quattrocento" pitchFamily="34" charset="-120"/>
              </a:rPr>
              <a:t>Prédiction des ventes</a:t>
            </a:r>
            <a:endParaRPr lang="en-US" sz="4100" dirty="0"/>
          </a:p>
        </p:txBody>
      </p:sp>
      <p:sp>
        <p:nvSpPr>
          <p:cNvPr id="3" name="Text 1"/>
          <p:cNvSpPr/>
          <p:nvPr/>
        </p:nvSpPr>
        <p:spPr>
          <a:xfrm>
            <a:off x="778431" y="1666399"/>
            <a:ext cx="2616875" cy="327065"/>
          </a:xfrm>
          <a:prstGeom prst="rect">
            <a:avLst/>
          </a:prstGeom>
          <a:noFill/>
          <a:ln/>
        </p:spPr>
        <p:txBody>
          <a:bodyPr wrap="none" lIns="0" tIns="0" rIns="0" bIns="0" rtlCol="0" anchor="t"/>
          <a:lstStyle/>
          <a:p>
            <a:pPr marL="0" indent="0">
              <a:lnSpc>
                <a:spcPts val="2550"/>
              </a:lnSpc>
              <a:buNone/>
            </a:pPr>
            <a:r>
              <a:rPr lang="en-US" sz="2050" b="1" dirty="0">
                <a:solidFill>
                  <a:srgbClr val="EF9C82"/>
                </a:solidFill>
                <a:latin typeface="Quattrocento" pitchFamily="34" charset="0"/>
                <a:ea typeface="Quattrocento" pitchFamily="34" charset="-122"/>
                <a:cs typeface="Quattrocento" pitchFamily="34" charset="-120"/>
              </a:rPr>
              <a:t>2-Robes</a:t>
            </a:r>
            <a:endParaRPr lang="en-US" sz="2050" dirty="0"/>
          </a:p>
        </p:txBody>
      </p:sp>
      <p:sp>
        <p:nvSpPr>
          <p:cNvPr id="4" name="Shape 2"/>
          <p:cNvSpPr/>
          <p:nvPr/>
        </p:nvSpPr>
        <p:spPr>
          <a:xfrm>
            <a:off x="778431" y="2577227"/>
            <a:ext cx="500420" cy="500420"/>
          </a:xfrm>
          <a:prstGeom prst="roundRect">
            <a:avLst>
              <a:gd name="adj" fmla="val 6668"/>
            </a:avLst>
          </a:prstGeom>
          <a:solidFill>
            <a:srgbClr val="315251"/>
          </a:solidFill>
          <a:ln/>
        </p:spPr>
      </p:sp>
      <p:sp>
        <p:nvSpPr>
          <p:cNvPr id="5" name="Text 3"/>
          <p:cNvSpPr/>
          <p:nvPr/>
        </p:nvSpPr>
        <p:spPr>
          <a:xfrm>
            <a:off x="972979" y="2670334"/>
            <a:ext cx="111204" cy="314087"/>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1</a:t>
            </a:r>
            <a:endParaRPr lang="en-US" sz="2450" dirty="0"/>
          </a:p>
        </p:txBody>
      </p:sp>
      <p:sp>
        <p:nvSpPr>
          <p:cNvPr id="6" name="Text 4"/>
          <p:cNvSpPr/>
          <p:nvPr/>
        </p:nvSpPr>
        <p:spPr>
          <a:xfrm>
            <a:off x="1501259" y="2577227"/>
            <a:ext cx="5702737" cy="444818"/>
          </a:xfrm>
          <a:prstGeom prst="rect">
            <a:avLst/>
          </a:prstGeom>
          <a:noFill/>
          <a:ln/>
        </p:spPr>
        <p:txBody>
          <a:bodyPr wrap="none" lIns="0" tIns="0" rIns="0" bIns="0" rtlCol="0" anchor="t"/>
          <a:lstStyle/>
          <a:p>
            <a:pPr marL="0" indent="0">
              <a:lnSpc>
                <a:spcPts val="3500"/>
              </a:lnSpc>
              <a:buNone/>
            </a:pPr>
            <a:r>
              <a:rPr lang="en-US" sz="2150" b="1" dirty="0">
                <a:solidFill>
                  <a:srgbClr val="F9D933"/>
                </a:solidFill>
                <a:latin typeface="Quattrocento" pitchFamily="34" charset="0"/>
                <a:ea typeface="Quattrocento" pitchFamily="34" charset="-122"/>
                <a:cs typeface="Quattrocento" pitchFamily="34" charset="-120"/>
              </a:rPr>
              <a:t> Ventes réelles vs Ventes prédites </a:t>
            </a:r>
            <a:endParaRPr lang="en-US" sz="2150" dirty="0"/>
          </a:p>
        </p:txBody>
      </p:sp>
      <p:sp>
        <p:nvSpPr>
          <p:cNvPr id="7" name="Text 5"/>
          <p:cNvSpPr/>
          <p:nvPr/>
        </p:nvSpPr>
        <p:spPr>
          <a:xfrm>
            <a:off x="1501259" y="3155394"/>
            <a:ext cx="5702737" cy="1423988"/>
          </a:xfrm>
          <a:prstGeom prst="rect">
            <a:avLst/>
          </a:prstGeom>
          <a:noFill/>
          <a:ln/>
        </p:spPr>
        <p:txBody>
          <a:bodyPr wrap="square" lIns="0" tIns="0" rIns="0" bIns="0" rtlCol="0" anchor="t"/>
          <a:lstStyle/>
          <a:p>
            <a:pPr marL="0" indent="0">
              <a:lnSpc>
                <a:spcPts val="2200"/>
              </a:lnSpc>
              <a:buNone/>
            </a:pPr>
            <a:r>
              <a:rPr lang="en-US" sz="1400" dirty="0">
                <a:solidFill>
                  <a:srgbClr val="F9EEE7"/>
                </a:solidFill>
                <a:latin typeface="Quattrocento" pitchFamily="34" charset="0"/>
                <a:ea typeface="Quattrocento" pitchFamily="34" charset="-122"/>
                <a:cs typeface="Quattrocento" pitchFamily="34" charset="-120"/>
              </a:rPr>
              <a:t>Le graphique montre la relation entre les ventes réelles et les ventes prédites pour les robes. Les points </a:t>
            </a:r>
            <a:r>
              <a:rPr lang="en-US" sz="1400" dirty="0">
                <a:solidFill>
                  <a:srgbClr val="AFCBF8"/>
                </a:solidFill>
                <a:latin typeface="Quattrocento" pitchFamily="34" charset="0"/>
                <a:ea typeface="Quattrocento" pitchFamily="34" charset="-122"/>
                <a:cs typeface="Quattrocento" pitchFamily="34" charset="-120"/>
              </a:rPr>
              <a:t>bleus </a:t>
            </a:r>
            <a:r>
              <a:rPr lang="en-US" sz="1400" dirty="0">
                <a:solidFill>
                  <a:srgbClr val="F9EEE7"/>
                </a:solidFill>
                <a:latin typeface="Quattrocento" pitchFamily="34" charset="0"/>
                <a:ea typeface="Quattrocento" pitchFamily="34" charset="-122"/>
                <a:cs typeface="Quattrocento" pitchFamily="34" charset="-120"/>
              </a:rPr>
              <a:t>représentent les données réelles, et la ligne </a:t>
            </a:r>
            <a:r>
              <a:rPr lang="en-US" sz="1400" dirty="0">
                <a:solidFill>
                  <a:srgbClr val="F44444"/>
                </a:solidFill>
                <a:latin typeface="Quattrocento" pitchFamily="34" charset="0"/>
                <a:ea typeface="Quattrocento" pitchFamily="34" charset="-122"/>
                <a:cs typeface="Quattrocento" pitchFamily="34" charset="-120"/>
              </a:rPr>
              <a:t>rouge </a:t>
            </a:r>
            <a:r>
              <a:rPr lang="en-US" sz="1400" dirty="0">
                <a:solidFill>
                  <a:srgbClr val="F9EEE7"/>
                </a:solidFill>
                <a:latin typeface="Quattrocento" pitchFamily="34" charset="0"/>
                <a:ea typeface="Quattrocento" pitchFamily="34" charset="-122"/>
                <a:cs typeface="Quattrocento" pitchFamily="34" charset="-120"/>
              </a:rPr>
              <a:t>pointillée représente la ligne de régression linéaire parfaite où les ventes prédites seraient égales aux ventes réelles.</a:t>
            </a:r>
            <a:endParaRPr lang="en-US" sz="1400" dirty="0"/>
          </a:p>
        </p:txBody>
      </p:sp>
      <p:sp>
        <p:nvSpPr>
          <p:cNvPr id="8" name="Text 6"/>
          <p:cNvSpPr/>
          <p:nvPr/>
        </p:nvSpPr>
        <p:spPr>
          <a:xfrm>
            <a:off x="1501259" y="4712732"/>
            <a:ext cx="5702737" cy="1139190"/>
          </a:xfrm>
          <a:prstGeom prst="rect">
            <a:avLst/>
          </a:prstGeom>
          <a:noFill/>
          <a:ln/>
        </p:spPr>
        <p:txBody>
          <a:bodyPr wrap="square" lIns="0" tIns="0" rIns="0" bIns="0" rtlCol="0" anchor="t"/>
          <a:lstStyle/>
          <a:p>
            <a:pPr marL="0" indent="0">
              <a:lnSpc>
                <a:spcPts val="2200"/>
              </a:lnSpc>
              <a:buNone/>
            </a:pPr>
            <a:r>
              <a:rPr lang="en-US" sz="1400" dirty="0">
                <a:solidFill>
                  <a:srgbClr val="F9EEE7"/>
                </a:solidFill>
                <a:latin typeface="Quattrocento" pitchFamily="34" charset="0"/>
                <a:ea typeface="Quattrocento" pitchFamily="34" charset="-122"/>
                <a:cs typeface="Quattrocento" pitchFamily="34" charset="-120"/>
              </a:rPr>
              <a:t>Les points sont proches de la ligne </a:t>
            </a:r>
            <a:r>
              <a:rPr lang="en-US" sz="1400" dirty="0">
                <a:solidFill>
                  <a:srgbClr val="F44444"/>
                </a:solidFill>
                <a:latin typeface="Quattrocento" pitchFamily="34" charset="0"/>
                <a:ea typeface="Quattrocento" pitchFamily="34" charset="-122"/>
                <a:cs typeface="Quattrocento" pitchFamily="34" charset="-120"/>
              </a:rPr>
              <a:t>rouge</a:t>
            </a:r>
            <a:r>
              <a:rPr lang="en-US" sz="1400" dirty="0">
                <a:solidFill>
                  <a:srgbClr val="F9EEE7"/>
                </a:solidFill>
                <a:latin typeface="Quattrocento" pitchFamily="34" charset="0"/>
                <a:ea typeface="Quattrocento" pitchFamily="34" charset="-122"/>
                <a:cs typeface="Quattrocento" pitchFamily="34" charset="-120"/>
              </a:rPr>
              <a:t>, ce qui indique que le modèle de prédiction est assez précis. Il y a une légère dispersion autour de la ligne, ce qui montre que certaines prédictions sont légèrement en dessous ou au-dessus des ventes réelles. </a:t>
            </a:r>
            <a:endParaRPr lang="en-US" sz="1400" dirty="0"/>
          </a:p>
        </p:txBody>
      </p:sp>
      <p:sp>
        <p:nvSpPr>
          <p:cNvPr id="9" name="Shape 7"/>
          <p:cNvSpPr/>
          <p:nvPr/>
        </p:nvSpPr>
        <p:spPr>
          <a:xfrm>
            <a:off x="7426404" y="2577227"/>
            <a:ext cx="500420" cy="500420"/>
          </a:xfrm>
          <a:prstGeom prst="roundRect">
            <a:avLst>
              <a:gd name="adj" fmla="val 6668"/>
            </a:avLst>
          </a:prstGeom>
          <a:solidFill>
            <a:srgbClr val="315251"/>
          </a:solidFill>
          <a:ln/>
        </p:spPr>
      </p:sp>
      <p:sp>
        <p:nvSpPr>
          <p:cNvPr id="10" name="Text 8"/>
          <p:cNvSpPr/>
          <p:nvPr/>
        </p:nvSpPr>
        <p:spPr>
          <a:xfrm>
            <a:off x="7592378" y="2670334"/>
            <a:ext cx="168354" cy="314087"/>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2</a:t>
            </a:r>
            <a:endParaRPr lang="en-US" sz="2450" dirty="0"/>
          </a:p>
        </p:txBody>
      </p:sp>
      <p:sp>
        <p:nvSpPr>
          <p:cNvPr id="11" name="Text 9"/>
          <p:cNvSpPr/>
          <p:nvPr/>
        </p:nvSpPr>
        <p:spPr>
          <a:xfrm>
            <a:off x="8149233" y="2577227"/>
            <a:ext cx="5702737" cy="444818"/>
          </a:xfrm>
          <a:prstGeom prst="rect">
            <a:avLst/>
          </a:prstGeom>
          <a:noFill/>
          <a:ln/>
        </p:spPr>
        <p:txBody>
          <a:bodyPr wrap="none" lIns="0" tIns="0" rIns="0" bIns="0" rtlCol="0" anchor="t"/>
          <a:lstStyle/>
          <a:p>
            <a:pPr marL="0" indent="0">
              <a:lnSpc>
                <a:spcPts val="3500"/>
              </a:lnSpc>
              <a:buNone/>
            </a:pPr>
            <a:r>
              <a:rPr lang="en-US" sz="2150" b="1" dirty="0">
                <a:solidFill>
                  <a:srgbClr val="F9D933"/>
                </a:solidFill>
                <a:latin typeface="Quattrocento" pitchFamily="34" charset="0"/>
                <a:ea typeface="Quattrocento" pitchFamily="34" charset="-122"/>
                <a:cs typeface="Quattrocento" pitchFamily="34" charset="-120"/>
              </a:rPr>
              <a:t>Distribution des erreurs </a:t>
            </a:r>
            <a:endParaRPr lang="en-US" sz="2150" dirty="0"/>
          </a:p>
        </p:txBody>
      </p:sp>
      <p:sp>
        <p:nvSpPr>
          <p:cNvPr id="12" name="Text 10"/>
          <p:cNvSpPr/>
          <p:nvPr/>
        </p:nvSpPr>
        <p:spPr>
          <a:xfrm>
            <a:off x="8149233" y="3155394"/>
            <a:ext cx="5702737" cy="569595"/>
          </a:xfrm>
          <a:prstGeom prst="rect">
            <a:avLst/>
          </a:prstGeom>
          <a:noFill/>
          <a:ln/>
        </p:spPr>
        <p:txBody>
          <a:bodyPr wrap="square" lIns="0" tIns="0" rIns="0" bIns="0" rtlCol="0" anchor="t"/>
          <a:lstStyle/>
          <a:p>
            <a:pPr marL="0" indent="0">
              <a:lnSpc>
                <a:spcPts val="2200"/>
              </a:lnSpc>
              <a:buNone/>
            </a:pPr>
            <a:r>
              <a:rPr lang="en-US" sz="1400" dirty="0">
                <a:solidFill>
                  <a:srgbClr val="F9EEE7"/>
                </a:solidFill>
                <a:latin typeface="Quattrocento" pitchFamily="34" charset="0"/>
                <a:ea typeface="Quattrocento" pitchFamily="34" charset="-122"/>
                <a:cs typeface="Quattrocento" pitchFamily="34" charset="-120"/>
              </a:rPr>
              <a:t>Ce graphique montre la distribution des erreurs de prédiction (ventes réelles - ventes prédites).</a:t>
            </a:r>
            <a:endParaRPr lang="en-US" sz="1400" dirty="0"/>
          </a:p>
        </p:txBody>
      </p:sp>
      <p:sp>
        <p:nvSpPr>
          <p:cNvPr id="13" name="Text 11"/>
          <p:cNvSpPr/>
          <p:nvPr/>
        </p:nvSpPr>
        <p:spPr>
          <a:xfrm>
            <a:off x="8149233" y="3858339"/>
            <a:ext cx="5702737" cy="1423988"/>
          </a:xfrm>
          <a:prstGeom prst="rect">
            <a:avLst/>
          </a:prstGeom>
          <a:noFill/>
          <a:ln/>
        </p:spPr>
        <p:txBody>
          <a:bodyPr wrap="square" lIns="0" tIns="0" rIns="0" bIns="0" rtlCol="0" anchor="t"/>
          <a:lstStyle/>
          <a:p>
            <a:pPr marL="0" indent="0">
              <a:lnSpc>
                <a:spcPts val="2200"/>
              </a:lnSpc>
              <a:buNone/>
            </a:pPr>
            <a:r>
              <a:rPr lang="en-US" sz="1400" dirty="0">
                <a:solidFill>
                  <a:srgbClr val="F9EEE7"/>
                </a:solidFill>
                <a:latin typeface="Quattrocento" pitchFamily="34" charset="0"/>
                <a:ea typeface="Quattrocento" pitchFamily="34" charset="-122"/>
                <a:cs typeface="Quattrocento" pitchFamily="34" charset="-120"/>
              </a:rPr>
              <a:t>La majorité des erreurs sont proches de zéro, ce qui est un bon signe car cela signifie que les prédictions sont proches des valeurs réelles. Les erreurs sont symétriquement distribuées autour de zéro, indiquant que le modèle ne sur-prédit ni ne sous-prédit de manière systématique. </a:t>
            </a:r>
            <a:endParaRPr lang="en-US" sz="1400" dirty="0"/>
          </a:p>
        </p:txBody>
      </p:sp>
      <p:sp>
        <p:nvSpPr>
          <p:cNvPr id="14" name="Shape 12"/>
          <p:cNvSpPr/>
          <p:nvPr/>
        </p:nvSpPr>
        <p:spPr>
          <a:xfrm>
            <a:off x="778431" y="6324481"/>
            <a:ext cx="500420" cy="500420"/>
          </a:xfrm>
          <a:prstGeom prst="roundRect">
            <a:avLst>
              <a:gd name="adj" fmla="val 6668"/>
            </a:avLst>
          </a:prstGeom>
          <a:solidFill>
            <a:srgbClr val="315251"/>
          </a:solidFill>
          <a:ln/>
        </p:spPr>
      </p:sp>
      <p:sp>
        <p:nvSpPr>
          <p:cNvPr id="15" name="Text 13"/>
          <p:cNvSpPr/>
          <p:nvPr/>
        </p:nvSpPr>
        <p:spPr>
          <a:xfrm>
            <a:off x="943213" y="6417588"/>
            <a:ext cx="170855" cy="314087"/>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3</a:t>
            </a:r>
            <a:endParaRPr lang="en-US" sz="2450" dirty="0"/>
          </a:p>
        </p:txBody>
      </p:sp>
      <p:sp>
        <p:nvSpPr>
          <p:cNvPr id="16" name="Text 14"/>
          <p:cNvSpPr/>
          <p:nvPr/>
        </p:nvSpPr>
        <p:spPr>
          <a:xfrm>
            <a:off x="1501259" y="6324481"/>
            <a:ext cx="5702737" cy="889635"/>
          </a:xfrm>
          <a:prstGeom prst="rect">
            <a:avLst/>
          </a:prstGeom>
          <a:noFill/>
          <a:ln/>
        </p:spPr>
        <p:txBody>
          <a:bodyPr wrap="square" lIns="0" tIns="0" rIns="0" bIns="0" rtlCol="0" anchor="t"/>
          <a:lstStyle/>
          <a:p>
            <a:pPr marL="0" indent="0">
              <a:lnSpc>
                <a:spcPts val="3500"/>
              </a:lnSpc>
              <a:buNone/>
            </a:pPr>
            <a:r>
              <a:rPr lang="en-US" sz="2150" b="1" dirty="0">
                <a:solidFill>
                  <a:srgbClr val="F9D933"/>
                </a:solidFill>
                <a:latin typeface="Quattrocento" pitchFamily="34" charset="0"/>
                <a:ea typeface="Quattrocento" pitchFamily="34" charset="-122"/>
                <a:cs typeface="Quattrocento" pitchFamily="34" charset="-120"/>
              </a:rPr>
              <a:t> Coefficients du modèle de régression linéaire </a:t>
            </a:r>
            <a:endParaRPr lang="en-US" sz="2150" dirty="0"/>
          </a:p>
        </p:txBody>
      </p:sp>
      <p:sp>
        <p:nvSpPr>
          <p:cNvPr id="17" name="Text 15"/>
          <p:cNvSpPr/>
          <p:nvPr/>
        </p:nvSpPr>
        <p:spPr>
          <a:xfrm>
            <a:off x="1501259" y="7347466"/>
            <a:ext cx="5702737" cy="569595"/>
          </a:xfrm>
          <a:prstGeom prst="rect">
            <a:avLst/>
          </a:prstGeom>
          <a:noFill/>
          <a:ln/>
        </p:spPr>
        <p:txBody>
          <a:bodyPr wrap="square" lIns="0" tIns="0" rIns="0" bIns="0" rtlCol="0" anchor="t"/>
          <a:lstStyle/>
          <a:p>
            <a:pPr marL="0" indent="0">
              <a:lnSpc>
                <a:spcPts val="2200"/>
              </a:lnSpc>
              <a:buNone/>
            </a:pPr>
            <a:r>
              <a:rPr lang="en-US" sz="1400" b="1" dirty="0">
                <a:solidFill>
                  <a:srgbClr val="F9D933"/>
                </a:solidFill>
                <a:latin typeface="Quattrocento" pitchFamily="34" charset="0"/>
                <a:ea typeface="Quattrocento" pitchFamily="34" charset="-122"/>
                <a:cs typeface="Quattrocento" pitchFamily="34" charset="-120"/>
              </a:rPr>
              <a:t> </a:t>
            </a:r>
            <a:r>
              <a:rPr lang="en-US" sz="1400" dirty="0">
                <a:solidFill>
                  <a:srgbClr val="FFFFFF"/>
                </a:solidFill>
                <a:latin typeface="Quattrocento" pitchFamily="34" charset="0"/>
                <a:ea typeface="Quattrocento" pitchFamily="34" charset="-122"/>
                <a:cs typeface="Quattrocento" pitchFamily="34" charset="-120"/>
              </a:rPr>
              <a:t>Ce graphique montre les coefficients des différentes caractéristiques utilisées dans le modèle de régression linéaire.</a:t>
            </a:r>
            <a:endParaRPr lang="en-US" sz="1400" dirty="0"/>
          </a:p>
        </p:txBody>
      </p:sp>
      <p:sp>
        <p:nvSpPr>
          <p:cNvPr id="18" name="Text 16"/>
          <p:cNvSpPr/>
          <p:nvPr/>
        </p:nvSpPr>
        <p:spPr>
          <a:xfrm>
            <a:off x="1501259" y="8050411"/>
            <a:ext cx="5702737" cy="1139190"/>
          </a:xfrm>
          <a:prstGeom prst="rect">
            <a:avLst/>
          </a:prstGeom>
          <a:noFill/>
          <a:ln/>
        </p:spPr>
        <p:txBody>
          <a:bodyPr wrap="square" lIns="0" tIns="0" rIns="0" bIns="0" rtlCol="0" anchor="t"/>
          <a:lstStyle/>
          <a:p>
            <a:pPr marL="0" indent="0">
              <a:lnSpc>
                <a:spcPts val="2200"/>
              </a:lnSpc>
              <a:buNone/>
            </a:pPr>
            <a:r>
              <a:rPr lang="en-US" sz="1400" dirty="0">
                <a:solidFill>
                  <a:srgbClr val="F9EEE7"/>
                </a:solidFill>
                <a:latin typeface="Quattrocento" pitchFamily="34" charset="0"/>
                <a:ea typeface="Quattrocento" pitchFamily="34" charset="-122"/>
                <a:cs typeface="Quattrocento" pitchFamily="34" charset="-120"/>
              </a:rPr>
              <a:t>La caractéristique X10 (million) a le coefficient le plus élevé, indiquant qu'elle a la plus grande influence sur les ventes prédites. Les autres caractéristiques (X4, X8, X9) ont des coefficients beaucoup plus faibles, ce qui signifie qu'elles ont moins d'impact sur les prédictions.</a:t>
            </a:r>
            <a:endParaRPr lang="en-US" sz="1400" dirty="0"/>
          </a:p>
        </p:txBody>
      </p:sp>
      <p:sp>
        <p:nvSpPr>
          <p:cNvPr id="19" name="Shape 17"/>
          <p:cNvSpPr/>
          <p:nvPr/>
        </p:nvSpPr>
        <p:spPr>
          <a:xfrm>
            <a:off x="7426404" y="6324481"/>
            <a:ext cx="500420" cy="500420"/>
          </a:xfrm>
          <a:prstGeom prst="roundRect">
            <a:avLst>
              <a:gd name="adj" fmla="val 6668"/>
            </a:avLst>
          </a:prstGeom>
          <a:solidFill>
            <a:srgbClr val="315251"/>
          </a:solidFill>
          <a:ln/>
        </p:spPr>
      </p:sp>
      <p:sp>
        <p:nvSpPr>
          <p:cNvPr id="20" name="Text 18"/>
          <p:cNvSpPr/>
          <p:nvPr/>
        </p:nvSpPr>
        <p:spPr>
          <a:xfrm>
            <a:off x="7596783" y="6417588"/>
            <a:ext cx="159544" cy="314087"/>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4</a:t>
            </a:r>
            <a:endParaRPr lang="en-US" sz="2450" dirty="0"/>
          </a:p>
        </p:txBody>
      </p:sp>
      <p:sp>
        <p:nvSpPr>
          <p:cNvPr id="21" name="Text 19"/>
          <p:cNvSpPr/>
          <p:nvPr/>
        </p:nvSpPr>
        <p:spPr>
          <a:xfrm>
            <a:off x="8149233" y="6324481"/>
            <a:ext cx="5702737" cy="785098"/>
          </a:xfrm>
          <a:prstGeom prst="rect">
            <a:avLst/>
          </a:prstGeom>
          <a:noFill/>
          <a:ln/>
        </p:spPr>
        <p:txBody>
          <a:bodyPr wrap="square" lIns="0" tIns="0" rIns="0" bIns="0" rtlCol="0" anchor="t"/>
          <a:lstStyle/>
          <a:p>
            <a:pPr marL="0" indent="0">
              <a:lnSpc>
                <a:spcPts val="3050"/>
              </a:lnSpc>
              <a:buNone/>
            </a:pPr>
            <a:r>
              <a:rPr lang="en-US" sz="2450" b="1" dirty="0">
                <a:solidFill>
                  <a:srgbClr val="F9D933"/>
                </a:solidFill>
                <a:latin typeface="Quattrocento" pitchFamily="34" charset="0"/>
                <a:ea typeface="Quattrocento" pitchFamily="34" charset="-122"/>
                <a:cs typeface="Quattrocento" pitchFamily="34" charset="-120"/>
              </a:rPr>
              <a:t> Tableau des ventes réelles vs ventes prédites </a:t>
            </a:r>
            <a:endParaRPr lang="en-US" sz="2450" dirty="0"/>
          </a:p>
        </p:txBody>
      </p:sp>
      <p:sp>
        <p:nvSpPr>
          <p:cNvPr id="22" name="Text 20"/>
          <p:cNvSpPr/>
          <p:nvPr/>
        </p:nvSpPr>
        <p:spPr>
          <a:xfrm>
            <a:off x="8149233" y="7242929"/>
            <a:ext cx="5702737" cy="569595"/>
          </a:xfrm>
          <a:prstGeom prst="rect">
            <a:avLst/>
          </a:prstGeom>
          <a:noFill/>
          <a:ln/>
        </p:spPr>
        <p:txBody>
          <a:bodyPr wrap="square" lIns="0" tIns="0" rIns="0" bIns="0" rtlCol="0" anchor="t"/>
          <a:lstStyle/>
          <a:p>
            <a:pPr marL="0" indent="0">
              <a:lnSpc>
                <a:spcPts val="2200"/>
              </a:lnSpc>
              <a:buNone/>
            </a:pPr>
            <a:r>
              <a:rPr lang="en-US" sz="1400" dirty="0">
                <a:solidFill>
                  <a:srgbClr val="F9EEE7"/>
                </a:solidFill>
                <a:latin typeface="Quattrocento" pitchFamily="34" charset="0"/>
                <a:ea typeface="Quattrocento" pitchFamily="34" charset="-122"/>
                <a:cs typeface="Quattrocento" pitchFamily="34" charset="-120"/>
              </a:rPr>
              <a:t>Ce tableau compare les ventes réelles et les ventes prédites pour différentes observations.</a:t>
            </a:r>
            <a:endParaRPr lang="en-US" sz="1400" dirty="0"/>
          </a:p>
        </p:txBody>
      </p:sp>
      <p:sp>
        <p:nvSpPr>
          <p:cNvPr id="23" name="Text 21"/>
          <p:cNvSpPr/>
          <p:nvPr/>
        </p:nvSpPr>
        <p:spPr>
          <a:xfrm>
            <a:off x="8149233" y="7945874"/>
            <a:ext cx="5702737" cy="1139190"/>
          </a:xfrm>
          <a:prstGeom prst="rect">
            <a:avLst/>
          </a:prstGeom>
          <a:noFill/>
          <a:ln/>
        </p:spPr>
        <p:txBody>
          <a:bodyPr wrap="square" lIns="0" tIns="0" rIns="0" bIns="0" rtlCol="0" anchor="t"/>
          <a:lstStyle/>
          <a:p>
            <a:pPr marL="0" indent="0">
              <a:lnSpc>
                <a:spcPts val="2200"/>
              </a:lnSpc>
              <a:buNone/>
            </a:pPr>
            <a:r>
              <a:rPr lang="en-US" sz="1400" dirty="0">
                <a:solidFill>
                  <a:srgbClr val="F9EEE7"/>
                </a:solidFill>
                <a:latin typeface="Quattrocento" pitchFamily="34" charset="0"/>
                <a:ea typeface="Quattrocento" pitchFamily="34" charset="-122"/>
                <a:cs typeface="Quattrocento" pitchFamily="34" charset="-120"/>
              </a:rPr>
              <a:t>Les valeurs prédites sont très proches des valeurs réelles, ce qui confirme la précision du modèle. Par exemple, pour des ventes réelles de 2.62, la prédiction est de 2.61, ce qui montre une très bonne précision. </a:t>
            </a:r>
            <a:endParaRPr lang="en-US" sz="1400" dirty="0"/>
          </a:p>
        </p:txBody>
      </p:sp>
      <p:sp>
        <p:nvSpPr>
          <p:cNvPr id="24" name="Text 22"/>
          <p:cNvSpPr/>
          <p:nvPr/>
        </p:nvSpPr>
        <p:spPr>
          <a:xfrm>
            <a:off x="778431" y="9439751"/>
            <a:ext cx="13073539" cy="854393"/>
          </a:xfrm>
          <a:prstGeom prst="rect">
            <a:avLst/>
          </a:prstGeom>
          <a:noFill/>
          <a:ln/>
        </p:spPr>
        <p:txBody>
          <a:bodyPr wrap="square" lIns="0" tIns="0" rIns="0" bIns="0" rtlCol="0" anchor="t"/>
          <a:lstStyle/>
          <a:p>
            <a:pPr marL="0" indent="0">
              <a:lnSpc>
                <a:spcPts val="2200"/>
              </a:lnSpc>
              <a:buNone/>
            </a:pPr>
            <a:r>
              <a:rPr lang="en-US" sz="1400" dirty="0">
                <a:solidFill>
                  <a:srgbClr val="F9D933"/>
                </a:solidFill>
                <a:latin typeface="Quattrocento" pitchFamily="34" charset="0"/>
                <a:ea typeface="Quattrocento" pitchFamily="34" charset="-122"/>
                <a:cs typeface="Quattrocento" pitchFamily="34" charset="-120"/>
              </a:rPr>
              <a:t>En résumé</a:t>
            </a:r>
            <a:r>
              <a:rPr lang="en-US" sz="1400" dirty="0">
                <a:solidFill>
                  <a:srgbClr val="F9EEE7"/>
                </a:solidFill>
                <a:latin typeface="Quattrocento" pitchFamily="34" charset="0"/>
                <a:ea typeface="Quattrocento" pitchFamily="34" charset="-122"/>
                <a:cs typeface="Quattrocento" pitchFamily="34" charset="-120"/>
              </a:rPr>
              <a:t>, le modèle de prédiction des ventes pour les robes semble être très précis. Les graphiques montrent que les prédictions sont proches des valeurs réelles, avec des erreurs symétriquement distribuées autour de zéro. Le modèle de régression linéaire utilisé semble bien ajusté, avec une caractéristique (X10) ayant un impact significatif sur les prédictions. </a:t>
            </a:r>
            <a:endParaRPr lang="en-US" sz="1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Text 0"/>
          <p:cNvSpPr/>
          <p:nvPr/>
        </p:nvSpPr>
        <p:spPr>
          <a:xfrm>
            <a:off x="837724" y="664369"/>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Prédiction des ventes</a:t>
            </a:r>
            <a:endParaRPr lang="en-US" sz="4400" dirty="0"/>
          </a:p>
        </p:txBody>
      </p:sp>
      <p:sp>
        <p:nvSpPr>
          <p:cNvPr id="3" name="Text 1"/>
          <p:cNvSpPr/>
          <p:nvPr/>
        </p:nvSpPr>
        <p:spPr>
          <a:xfrm>
            <a:off x="837724" y="1847136"/>
            <a:ext cx="12954952" cy="478631"/>
          </a:xfrm>
          <a:prstGeom prst="rect">
            <a:avLst/>
          </a:prstGeom>
          <a:noFill/>
          <a:ln/>
        </p:spPr>
        <p:txBody>
          <a:bodyPr wrap="none" lIns="0" tIns="0" rIns="0" bIns="0" rtlCol="0" anchor="t"/>
          <a:lstStyle/>
          <a:p>
            <a:pPr marL="0" indent="0">
              <a:lnSpc>
                <a:spcPts val="3750"/>
              </a:lnSpc>
              <a:buNone/>
            </a:pPr>
            <a:r>
              <a:rPr lang="en-US" sz="2350" b="1" dirty="0">
                <a:solidFill>
                  <a:srgbClr val="EF9C82"/>
                </a:solidFill>
                <a:latin typeface="Quattrocento" pitchFamily="34" charset="0"/>
                <a:ea typeface="Quattrocento" pitchFamily="34" charset="-122"/>
                <a:cs typeface="Quattrocento" pitchFamily="34" charset="-120"/>
              </a:rPr>
              <a:t>3-Pulls</a:t>
            </a:r>
            <a:endParaRPr lang="en-US" sz="2350" dirty="0"/>
          </a:p>
        </p:txBody>
      </p:sp>
      <p:pic>
        <p:nvPicPr>
          <p:cNvPr id="4" name="Image 0" descr="preencoded.png"/>
          <p:cNvPicPr>
            <a:picLocks noChangeAspect="1"/>
          </p:cNvPicPr>
          <p:nvPr/>
        </p:nvPicPr>
        <p:blipFill>
          <a:blip r:embed="rId3"/>
          <a:stretch>
            <a:fillRect/>
          </a:stretch>
        </p:blipFill>
        <p:spPr>
          <a:xfrm>
            <a:off x="2245995" y="2594967"/>
            <a:ext cx="10138410" cy="6965513"/>
          </a:xfrm>
          <a:prstGeom prst="rect">
            <a:avLst/>
          </a:prstGeom>
        </p:spPr>
      </p:pic>
      <p:sp>
        <p:nvSpPr>
          <p:cNvPr id="5" name="Text 2"/>
          <p:cNvSpPr/>
          <p:nvPr/>
        </p:nvSpPr>
        <p:spPr>
          <a:xfrm>
            <a:off x="837724" y="9829681"/>
            <a:ext cx="12954952" cy="478631"/>
          </a:xfrm>
          <a:prstGeom prst="rect">
            <a:avLst/>
          </a:prstGeom>
          <a:noFill/>
          <a:ln/>
        </p:spPr>
        <p:txBody>
          <a:bodyPr wrap="none" lIns="0" tIns="0" rIns="0" bIns="0" rtlCol="0" anchor="t"/>
          <a:lstStyle/>
          <a:p>
            <a:pPr marL="0" indent="0">
              <a:lnSpc>
                <a:spcPts val="3750"/>
              </a:lnSpc>
              <a:buNone/>
            </a:pPr>
            <a:endParaRPr lang="en-US" sz="235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Text 0"/>
          <p:cNvSpPr/>
          <p:nvPr/>
        </p:nvSpPr>
        <p:spPr>
          <a:xfrm>
            <a:off x="692110" y="728782"/>
            <a:ext cx="4653201" cy="581620"/>
          </a:xfrm>
          <a:prstGeom prst="rect">
            <a:avLst/>
          </a:prstGeom>
          <a:noFill/>
          <a:ln/>
        </p:spPr>
        <p:txBody>
          <a:bodyPr wrap="none" lIns="0" tIns="0" rIns="0" bIns="0" rtlCol="0" anchor="t"/>
          <a:lstStyle/>
          <a:p>
            <a:pPr marL="0" indent="0">
              <a:lnSpc>
                <a:spcPts val="4550"/>
              </a:lnSpc>
              <a:buNone/>
            </a:pPr>
            <a:r>
              <a:rPr lang="en-US" sz="3650" b="1" dirty="0">
                <a:solidFill>
                  <a:srgbClr val="FFD9BE"/>
                </a:solidFill>
                <a:latin typeface="Quattrocento" pitchFamily="34" charset="0"/>
                <a:ea typeface="Quattrocento" pitchFamily="34" charset="-122"/>
                <a:cs typeface="Quattrocento" pitchFamily="34" charset="-120"/>
              </a:rPr>
              <a:t>Prédiction des ventes</a:t>
            </a:r>
            <a:endParaRPr lang="en-US" sz="3650" dirty="0"/>
          </a:p>
        </p:txBody>
      </p:sp>
      <p:sp>
        <p:nvSpPr>
          <p:cNvPr id="3" name="Text 1"/>
          <p:cNvSpPr/>
          <p:nvPr/>
        </p:nvSpPr>
        <p:spPr>
          <a:xfrm>
            <a:off x="692110" y="1705927"/>
            <a:ext cx="13246179" cy="395407"/>
          </a:xfrm>
          <a:prstGeom prst="rect">
            <a:avLst/>
          </a:prstGeom>
          <a:noFill/>
          <a:ln/>
        </p:spPr>
        <p:txBody>
          <a:bodyPr wrap="none" lIns="0" tIns="0" rIns="0" bIns="0" rtlCol="0" anchor="t"/>
          <a:lstStyle/>
          <a:p>
            <a:pPr marL="0" indent="0">
              <a:lnSpc>
                <a:spcPts val="3100"/>
              </a:lnSpc>
              <a:buNone/>
            </a:pPr>
            <a:r>
              <a:rPr lang="en-US" sz="1900" b="1" dirty="0">
                <a:solidFill>
                  <a:srgbClr val="EF9C82"/>
                </a:solidFill>
                <a:latin typeface="Quattrocento" pitchFamily="34" charset="0"/>
                <a:ea typeface="Quattrocento" pitchFamily="34" charset="-122"/>
                <a:cs typeface="Quattrocento" pitchFamily="34" charset="-120"/>
              </a:rPr>
              <a:t>3-Pulls</a:t>
            </a:r>
            <a:endParaRPr lang="en-US" sz="1900" dirty="0"/>
          </a:p>
        </p:txBody>
      </p:sp>
      <p:sp>
        <p:nvSpPr>
          <p:cNvPr id="4" name="Shape 2"/>
          <p:cNvSpPr/>
          <p:nvPr/>
        </p:nvSpPr>
        <p:spPr>
          <a:xfrm>
            <a:off x="692110" y="2546152"/>
            <a:ext cx="444937" cy="444937"/>
          </a:xfrm>
          <a:prstGeom prst="roundRect">
            <a:avLst>
              <a:gd name="adj" fmla="val 6667"/>
            </a:avLst>
          </a:prstGeom>
          <a:solidFill>
            <a:srgbClr val="315251"/>
          </a:solidFill>
          <a:ln/>
        </p:spPr>
      </p:sp>
      <p:sp>
        <p:nvSpPr>
          <p:cNvPr id="5" name="Text 3"/>
          <p:cNvSpPr/>
          <p:nvPr/>
        </p:nvSpPr>
        <p:spPr>
          <a:xfrm>
            <a:off x="865108" y="2629019"/>
            <a:ext cx="98822" cy="279202"/>
          </a:xfrm>
          <a:prstGeom prst="rect">
            <a:avLst/>
          </a:prstGeom>
          <a:noFill/>
          <a:ln/>
        </p:spPr>
        <p:txBody>
          <a:bodyPr wrap="none" lIns="0" tIns="0" rIns="0" bIns="0" rtlCol="0" anchor="t"/>
          <a:lstStyle/>
          <a:p>
            <a:pPr marL="0" indent="0" algn="ctr">
              <a:lnSpc>
                <a:spcPts val="2150"/>
              </a:lnSpc>
              <a:buNone/>
            </a:pPr>
            <a:r>
              <a:rPr lang="en-US" sz="2150" dirty="0">
                <a:solidFill>
                  <a:srgbClr val="F9EEE7"/>
                </a:solidFill>
                <a:latin typeface="Quattrocento" pitchFamily="34" charset="0"/>
                <a:ea typeface="Quattrocento" pitchFamily="34" charset="-122"/>
                <a:cs typeface="Quattrocento" pitchFamily="34" charset="-120"/>
              </a:rPr>
              <a:t>1</a:t>
            </a:r>
            <a:endParaRPr lang="en-US" sz="2150" dirty="0"/>
          </a:p>
        </p:txBody>
      </p:sp>
      <p:sp>
        <p:nvSpPr>
          <p:cNvPr id="6" name="Text 4"/>
          <p:cNvSpPr/>
          <p:nvPr/>
        </p:nvSpPr>
        <p:spPr>
          <a:xfrm>
            <a:off x="1334810" y="2546152"/>
            <a:ext cx="5881568" cy="395407"/>
          </a:xfrm>
          <a:prstGeom prst="rect">
            <a:avLst/>
          </a:prstGeom>
          <a:noFill/>
          <a:ln/>
        </p:spPr>
        <p:txBody>
          <a:bodyPr wrap="none" lIns="0" tIns="0" rIns="0" bIns="0" rtlCol="0" anchor="t"/>
          <a:lstStyle/>
          <a:p>
            <a:pPr marL="0" indent="0">
              <a:lnSpc>
                <a:spcPts val="3100"/>
              </a:lnSpc>
              <a:buNone/>
            </a:pPr>
            <a:r>
              <a:rPr lang="en-US" sz="1900" b="1" dirty="0">
                <a:solidFill>
                  <a:srgbClr val="F9D933"/>
                </a:solidFill>
                <a:latin typeface="Quattrocento" pitchFamily="34" charset="0"/>
                <a:ea typeface="Quattrocento" pitchFamily="34" charset="-122"/>
                <a:cs typeface="Quattrocento" pitchFamily="34" charset="-120"/>
              </a:rPr>
              <a:t> Ventes réelles vs Ventes prédites </a:t>
            </a:r>
            <a:endParaRPr lang="en-US" sz="1900" dirty="0"/>
          </a:p>
        </p:txBody>
      </p:sp>
      <p:sp>
        <p:nvSpPr>
          <p:cNvPr id="7" name="Text 5"/>
          <p:cNvSpPr/>
          <p:nvPr/>
        </p:nvSpPr>
        <p:spPr>
          <a:xfrm>
            <a:off x="1334810" y="3060144"/>
            <a:ext cx="5881568" cy="1012507"/>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Ce graphique montre la relation entre les ventes réelles et les ventes prédites pour les pulls. Les points </a:t>
            </a:r>
            <a:r>
              <a:rPr lang="en-US" sz="1200" dirty="0">
                <a:solidFill>
                  <a:srgbClr val="AFCBF8"/>
                </a:solidFill>
                <a:latin typeface="Quattrocento" pitchFamily="34" charset="0"/>
                <a:ea typeface="Quattrocento" pitchFamily="34" charset="-122"/>
                <a:cs typeface="Quattrocento" pitchFamily="34" charset="-120"/>
              </a:rPr>
              <a:t>bleus </a:t>
            </a:r>
            <a:r>
              <a:rPr lang="en-US" sz="1200" dirty="0">
                <a:solidFill>
                  <a:srgbClr val="F9EEE7"/>
                </a:solidFill>
                <a:latin typeface="Quattrocento" pitchFamily="34" charset="0"/>
                <a:ea typeface="Quattrocento" pitchFamily="34" charset="-122"/>
                <a:cs typeface="Quattrocento" pitchFamily="34" charset="-120"/>
              </a:rPr>
              <a:t>représentent les données réelles, et la ligne </a:t>
            </a:r>
            <a:r>
              <a:rPr lang="en-US" sz="1200" dirty="0">
                <a:solidFill>
                  <a:srgbClr val="F44444"/>
                </a:solidFill>
                <a:latin typeface="Quattrocento" pitchFamily="34" charset="0"/>
                <a:ea typeface="Quattrocento" pitchFamily="34" charset="-122"/>
                <a:cs typeface="Quattrocento" pitchFamily="34" charset="-120"/>
              </a:rPr>
              <a:t>rouge </a:t>
            </a:r>
            <a:r>
              <a:rPr lang="en-US" sz="1200" dirty="0">
                <a:solidFill>
                  <a:srgbClr val="F9EEE7"/>
                </a:solidFill>
                <a:latin typeface="Quattrocento" pitchFamily="34" charset="0"/>
                <a:ea typeface="Quattrocento" pitchFamily="34" charset="-122"/>
                <a:cs typeface="Quattrocento" pitchFamily="34" charset="-120"/>
              </a:rPr>
              <a:t>pointillée représente la ligne de régression linéaire parfaite où les ventes prédites seraient égales aux ventes réelles.</a:t>
            </a:r>
            <a:endParaRPr lang="en-US" sz="1200" dirty="0"/>
          </a:p>
        </p:txBody>
      </p:sp>
      <p:sp>
        <p:nvSpPr>
          <p:cNvPr id="8" name="Text 6"/>
          <p:cNvSpPr/>
          <p:nvPr/>
        </p:nvSpPr>
        <p:spPr>
          <a:xfrm>
            <a:off x="1334810" y="4191238"/>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Les points sont relativement proches de la ligne </a:t>
            </a:r>
            <a:r>
              <a:rPr lang="en-US" sz="1200" dirty="0">
                <a:solidFill>
                  <a:srgbClr val="F44444"/>
                </a:solidFill>
                <a:latin typeface="Quattrocento" pitchFamily="34" charset="0"/>
                <a:ea typeface="Quattrocento" pitchFamily="34" charset="-122"/>
                <a:cs typeface="Quattrocento" pitchFamily="34" charset="-120"/>
              </a:rPr>
              <a:t>rouge</a:t>
            </a:r>
            <a:r>
              <a:rPr lang="en-US" sz="1200" dirty="0">
                <a:solidFill>
                  <a:srgbClr val="F9EEE7"/>
                </a:solidFill>
                <a:latin typeface="Quattrocento" pitchFamily="34" charset="0"/>
                <a:ea typeface="Quattrocento" pitchFamily="34" charset="-122"/>
                <a:cs typeface="Quattrocento" pitchFamily="34" charset="-120"/>
              </a:rPr>
              <a:t>, ce qui indique que le modèle de prédiction est assez précis.</a:t>
            </a:r>
            <a:endParaRPr lang="en-US" sz="1200" dirty="0"/>
          </a:p>
        </p:txBody>
      </p:sp>
      <p:sp>
        <p:nvSpPr>
          <p:cNvPr id="9" name="Text 7"/>
          <p:cNvSpPr/>
          <p:nvPr/>
        </p:nvSpPr>
        <p:spPr>
          <a:xfrm>
            <a:off x="1334810" y="4816078"/>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Il y a une certaine dispersion autour de la ligne, ce qui montre que certaines prédictions sont légèrement en dessous ou au-dessus des ventes réelles.</a:t>
            </a:r>
            <a:endParaRPr lang="en-US" sz="1200" dirty="0"/>
          </a:p>
        </p:txBody>
      </p:sp>
      <p:sp>
        <p:nvSpPr>
          <p:cNvPr id="10" name="Text 8"/>
          <p:cNvSpPr/>
          <p:nvPr/>
        </p:nvSpPr>
        <p:spPr>
          <a:xfrm>
            <a:off x="1334810" y="5440918"/>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Un point semble être un peu plus éloigné de la ligne, ce qui pourrait indiquer une prédiction moins précise pour cette observation particulière.</a:t>
            </a:r>
            <a:endParaRPr lang="en-US" sz="1200" dirty="0"/>
          </a:p>
        </p:txBody>
      </p:sp>
      <p:sp>
        <p:nvSpPr>
          <p:cNvPr id="11" name="Shape 9"/>
          <p:cNvSpPr/>
          <p:nvPr/>
        </p:nvSpPr>
        <p:spPr>
          <a:xfrm>
            <a:off x="7414141" y="2546152"/>
            <a:ext cx="444937" cy="444937"/>
          </a:xfrm>
          <a:prstGeom prst="roundRect">
            <a:avLst>
              <a:gd name="adj" fmla="val 6667"/>
            </a:avLst>
          </a:prstGeom>
          <a:solidFill>
            <a:srgbClr val="315251"/>
          </a:solidFill>
          <a:ln/>
        </p:spPr>
      </p:sp>
      <p:sp>
        <p:nvSpPr>
          <p:cNvPr id="12" name="Text 10"/>
          <p:cNvSpPr/>
          <p:nvPr/>
        </p:nvSpPr>
        <p:spPr>
          <a:xfrm>
            <a:off x="7561778" y="2629019"/>
            <a:ext cx="149662" cy="279202"/>
          </a:xfrm>
          <a:prstGeom prst="rect">
            <a:avLst/>
          </a:prstGeom>
          <a:noFill/>
          <a:ln/>
        </p:spPr>
        <p:txBody>
          <a:bodyPr wrap="none" lIns="0" tIns="0" rIns="0" bIns="0" rtlCol="0" anchor="t"/>
          <a:lstStyle/>
          <a:p>
            <a:pPr marL="0" indent="0" algn="ctr">
              <a:lnSpc>
                <a:spcPts val="2150"/>
              </a:lnSpc>
              <a:buNone/>
            </a:pPr>
            <a:r>
              <a:rPr lang="en-US" sz="2150" dirty="0">
                <a:solidFill>
                  <a:srgbClr val="F9EEE7"/>
                </a:solidFill>
                <a:latin typeface="Quattrocento" pitchFamily="34" charset="0"/>
                <a:ea typeface="Quattrocento" pitchFamily="34" charset="-122"/>
                <a:cs typeface="Quattrocento" pitchFamily="34" charset="-120"/>
              </a:rPr>
              <a:t>2</a:t>
            </a:r>
            <a:endParaRPr lang="en-US" sz="2150" dirty="0"/>
          </a:p>
        </p:txBody>
      </p:sp>
      <p:sp>
        <p:nvSpPr>
          <p:cNvPr id="13" name="Text 11"/>
          <p:cNvSpPr/>
          <p:nvPr/>
        </p:nvSpPr>
        <p:spPr>
          <a:xfrm>
            <a:off x="8056840" y="2546152"/>
            <a:ext cx="5881568" cy="395407"/>
          </a:xfrm>
          <a:prstGeom prst="rect">
            <a:avLst/>
          </a:prstGeom>
          <a:noFill/>
          <a:ln/>
        </p:spPr>
        <p:txBody>
          <a:bodyPr wrap="none" lIns="0" tIns="0" rIns="0" bIns="0" rtlCol="0" anchor="t"/>
          <a:lstStyle/>
          <a:p>
            <a:pPr marL="0" indent="0">
              <a:lnSpc>
                <a:spcPts val="3100"/>
              </a:lnSpc>
              <a:buNone/>
            </a:pPr>
            <a:r>
              <a:rPr lang="en-US" sz="1900" b="1" dirty="0">
                <a:solidFill>
                  <a:srgbClr val="F9D933"/>
                </a:solidFill>
                <a:latin typeface="Quattrocento" pitchFamily="34" charset="0"/>
                <a:ea typeface="Quattrocento" pitchFamily="34" charset="-122"/>
                <a:cs typeface="Quattrocento" pitchFamily="34" charset="-120"/>
              </a:rPr>
              <a:t>Distribution des erreurs </a:t>
            </a:r>
            <a:endParaRPr lang="en-US" sz="1900" dirty="0"/>
          </a:p>
        </p:txBody>
      </p:sp>
      <p:sp>
        <p:nvSpPr>
          <p:cNvPr id="14" name="Text 12"/>
          <p:cNvSpPr/>
          <p:nvPr/>
        </p:nvSpPr>
        <p:spPr>
          <a:xfrm>
            <a:off x="8056840" y="3060144"/>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Ce graphique montre la distribution des erreurs de prédiction (ventes réelles - ventes prédites).</a:t>
            </a:r>
            <a:endParaRPr lang="en-US" sz="1200" dirty="0"/>
          </a:p>
        </p:txBody>
      </p:sp>
      <p:sp>
        <p:nvSpPr>
          <p:cNvPr id="15" name="Text 13"/>
          <p:cNvSpPr/>
          <p:nvPr/>
        </p:nvSpPr>
        <p:spPr>
          <a:xfrm>
            <a:off x="8056840" y="3684984"/>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La majorité des erreurs sont proches de zéro, ce qui est un bon signe car cela signifie que les prédictions sont proches des valeurs réelles.</a:t>
            </a:r>
            <a:endParaRPr lang="en-US" sz="1200" dirty="0"/>
          </a:p>
        </p:txBody>
      </p:sp>
      <p:sp>
        <p:nvSpPr>
          <p:cNvPr id="16" name="Text 14"/>
          <p:cNvSpPr/>
          <p:nvPr/>
        </p:nvSpPr>
        <p:spPr>
          <a:xfrm>
            <a:off x="8056840" y="4309824"/>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Les erreurs sont symétriquement distribuées autour de zéro, indiquant que le modèle ne sur-prédit ni ne sous-prédit de manière systématique.</a:t>
            </a:r>
            <a:endParaRPr lang="en-US" sz="1200" dirty="0"/>
          </a:p>
        </p:txBody>
      </p:sp>
      <p:sp>
        <p:nvSpPr>
          <p:cNvPr id="17" name="Text 15"/>
          <p:cNvSpPr/>
          <p:nvPr/>
        </p:nvSpPr>
        <p:spPr>
          <a:xfrm>
            <a:off x="8056840" y="4934664"/>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La fréquence des erreurs diminue à mesure que l'on s'éloigne de zéro, ce qui montre que les grandes erreurs sont rares.</a:t>
            </a:r>
            <a:endParaRPr lang="en-US" sz="1200" dirty="0"/>
          </a:p>
        </p:txBody>
      </p:sp>
      <p:sp>
        <p:nvSpPr>
          <p:cNvPr id="18" name="Shape 16"/>
          <p:cNvSpPr/>
          <p:nvPr/>
        </p:nvSpPr>
        <p:spPr>
          <a:xfrm>
            <a:off x="692110" y="6367343"/>
            <a:ext cx="444937" cy="444937"/>
          </a:xfrm>
          <a:prstGeom prst="roundRect">
            <a:avLst>
              <a:gd name="adj" fmla="val 6667"/>
            </a:avLst>
          </a:prstGeom>
          <a:solidFill>
            <a:srgbClr val="315251"/>
          </a:solidFill>
          <a:ln/>
        </p:spPr>
      </p:sp>
      <p:sp>
        <p:nvSpPr>
          <p:cNvPr id="19" name="Text 17"/>
          <p:cNvSpPr/>
          <p:nvPr/>
        </p:nvSpPr>
        <p:spPr>
          <a:xfrm>
            <a:off x="838557" y="6450211"/>
            <a:ext cx="151924" cy="279202"/>
          </a:xfrm>
          <a:prstGeom prst="rect">
            <a:avLst/>
          </a:prstGeom>
          <a:noFill/>
          <a:ln/>
        </p:spPr>
        <p:txBody>
          <a:bodyPr wrap="none" lIns="0" tIns="0" rIns="0" bIns="0" rtlCol="0" anchor="t"/>
          <a:lstStyle/>
          <a:p>
            <a:pPr marL="0" indent="0" algn="ctr">
              <a:lnSpc>
                <a:spcPts val="2150"/>
              </a:lnSpc>
              <a:buNone/>
            </a:pPr>
            <a:r>
              <a:rPr lang="en-US" sz="2150" dirty="0">
                <a:solidFill>
                  <a:srgbClr val="F9EEE7"/>
                </a:solidFill>
                <a:latin typeface="Quattrocento" pitchFamily="34" charset="0"/>
                <a:ea typeface="Quattrocento" pitchFamily="34" charset="-122"/>
                <a:cs typeface="Quattrocento" pitchFamily="34" charset="-120"/>
              </a:rPr>
              <a:t>3</a:t>
            </a:r>
            <a:endParaRPr lang="en-US" sz="2150" dirty="0"/>
          </a:p>
        </p:txBody>
      </p:sp>
      <p:sp>
        <p:nvSpPr>
          <p:cNvPr id="20" name="Text 18"/>
          <p:cNvSpPr/>
          <p:nvPr/>
        </p:nvSpPr>
        <p:spPr>
          <a:xfrm>
            <a:off x="1334810" y="6367343"/>
            <a:ext cx="5881568" cy="395407"/>
          </a:xfrm>
          <a:prstGeom prst="rect">
            <a:avLst/>
          </a:prstGeom>
          <a:noFill/>
          <a:ln/>
        </p:spPr>
        <p:txBody>
          <a:bodyPr wrap="none" lIns="0" tIns="0" rIns="0" bIns="0" rtlCol="0" anchor="t"/>
          <a:lstStyle/>
          <a:p>
            <a:pPr marL="0" indent="0">
              <a:lnSpc>
                <a:spcPts val="3100"/>
              </a:lnSpc>
              <a:buNone/>
            </a:pPr>
            <a:r>
              <a:rPr lang="en-US" sz="1900" b="1" dirty="0">
                <a:solidFill>
                  <a:srgbClr val="F9D933"/>
                </a:solidFill>
                <a:latin typeface="Quattrocento" pitchFamily="34" charset="0"/>
                <a:ea typeface="Quattrocento" pitchFamily="34" charset="-122"/>
                <a:cs typeface="Quattrocento" pitchFamily="34" charset="-120"/>
              </a:rPr>
              <a:t> Coefficients du modèle de régression linéaire </a:t>
            </a:r>
            <a:endParaRPr lang="en-US" sz="1900" dirty="0"/>
          </a:p>
        </p:txBody>
      </p:sp>
      <p:sp>
        <p:nvSpPr>
          <p:cNvPr id="21" name="Text 19"/>
          <p:cNvSpPr/>
          <p:nvPr/>
        </p:nvSpPr>
        <p:spPr>
          <a:xfrm>
            <a:off x="1334810" y="6881336"/>
            <a:ext cx="5881568" cy="506254"/>
          </a:xfrm>
          <a:prstGeom prst="rect">
            <a:avLst/>
          </a:prstGeom>
          <a:noFill/>
          <a:ln/>
        </p:spPr>
        <p:txBody>
          <a:bodyPr wrap="square" lIns="0" tIns="0" rIns="0" bIns="0" rtlCol="0" anchor="t"/>
          <a:lstStyle/>
          <a:p>
            <a:pPr marL="0" indent="0">
              <a:lnSpc>
                <a:spcPts val="1950"/>
              </a:lnSpc>
              <a:buNone/>
            </a:pPr>
            <a:r>
              <a:rPr lang="en-US" sz="1200" b="1" dirty="0">
                <a:solidFill>
                  <a:srgbClr val="F9D933"/>
                </a:solidFill>
                <a:latin typeface="Quattrocento" pitchFamily="34" charset="0"/>
                <a:ea typeface="Quattrocento" pitchFamily="34" charset="-122"/>
                <a:cs typeface="Quattrocento" pitchFamily="34" charset="-120"/>
              </a:rPr>
              <a:t> </a:t>
            </a:r>
            <a:r>
              <a:rPr lang="en-US" sz="1200" dirty="0">
                <a:solidFill>
                  <a:srgbClr val="F9EEE7"/>
                </a:solidFill>
                <a:latin typeface="Quattrocento" pitchFamily="34" charset="0"/>
                <a:ea typeface="Quattrocento" pitchFamily="34" charset="-122"/>
                <a:cs typeface="Quattrocento" pitchFamily="34" charset="-120"/>
              </a:rPr>
              <a:t>Ce graphique montre les coefficients des différentes caractéristiques utilisées dans le modèle de régression linéaire.</a:t>
            </a:r>
            <a:endParaRPr lang="en-US" sz="1200" dirty="0"/>
          </a:p>
        </p:txBody>
      </p:sp>
      <p:sp>
        <p:nvSpPr>
          <p:cNvPr id="22" name="Text 20"/>
          <p:cNvSpPr/>
          <p:nvPr/>
        </p:nvSpPr>
        <p:spPr>
          <a:xfrm>
            <a:off x="1334810" y="7506176"/>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La caractéristique X10 (million) a le coefficient le plus élevé, indiquant qu'elle a la plus grande influence positive sur les ventes prédites.</a:t>
            </a:r>
            <a:endParaRPr lang="en-US" sz="1200" dirty="0"/>
          </a:p>
        </p:txBody>
      </p:sp>
      <p:sp>
        <p:nvSpPr>
          <p:cNvPr id="23" name="Text 21"/>
          <p:cNvSpPr/>
          <p:nvPr/>
        </p:nvSpPr>
        <p:spPr>
          <a:xfrm>
            <a:off x="1334810" y="8131016"/>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La caractéristique X4 (billion) a un coefficient négatif, ce qui signifie qu'elle a un impact négatif sur les ventes prédites.</a:t>
            </a:r>
            <a:endParaRPr lang="en-US" sz="1200" dirty="0"/>
          </a:p>
        </p:txBody>
      </p:sp>
      <p:sp>
        <p:nvSpPr>
          <p:cNvPr id="24" name="Text 22"/>
          <p:cNvSpPr/>
          <p:nvPr/>
        </p:nvSpPr>
        <p:spPr>
          <a:xfrm>
            <a:off x="1334810" y="8755856"/>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Les caractéristiques X8 (10 million) et X9 (100 thousand) ont des coefficients positifs mais plus faibles, indiquant une influence modérée sur les prédictions.</a:t>
            </a:r>
            <a:endParaRPr lang="en-US" sz="1200" dirty="0"/>
          </a:p>
        </p:txBody>
      </p:sp>
      <p:sp>
        <p:nvSpPr>
          <p:cNvPr id="25" name="Shape 23"/>
          <p:cNvSpPr/>
          <p:nvPr/>
        </p:nvSpPr>
        <p:spPr>
          <a:xfrm>
            <a:off x="7414141" y="6367343"/>
            <a:ext cx="444937" cy="444937"/>
          </a:xfrm>
          <a:prstGeom prst="roundRect">
            <a:avLst>
              <a:gd name="adj" fmla="val 6667"/>
            </a:avLst>
          </a:prstGeom>
          <a:solidFill>
            <a:srgbClr val="315251"/>
          </a:solidFill>
          <a:ln/>
        </p:spPr>
      </p:sp>
      <p:sp>
        <p:nvSpPr>
          <p:cNvPr id="26" name="Text 24"/>
          <p:cNvSpPr/>
          <p:nvPr/>
        </p:nvSpPr>
        <p:spPr>
          <a:xfrm>
            <a:off x="7565708" y="6450211"/>
            <a:ext cx="141803" cy="279202"/>
          </a:xfrm>
          <a:prstGeom prst="rect">
            <a:avLst/>
          </a:prstGeom>
          <a:noFill/>
          <a:ln/>
        </p:spPr>
        <p:txBody>
          <a:bodyPr wrap="none" lIns="0" tIns="0" rIns="0" bIns="0" rtlCol="0" anchor="t"/>
          <a:lstStyle/>
          <a:p>
            <a:pPr marL="0" indent="0" algn="ctr">
              <a:lnSpc>
                <a:spcPts val="2150"/>
              </a:lnSpc>
              <a:buNone/>
            </a:pPr>
            <a:r>
              <a:rPr lang="en-US" sz="2150" dirty="0">
                <a:solidFill>
                  <a:srgbClr val="F9EEE7"/>
                </a:solidFill>
                <a:latin typeface="Quattrocento" pitchFamily="34" charset="0"/>
                <a:ea typeface="Quattrocento" pitchFamily="34" charset="-122"/>
                <a:cs typeface="Quattrocento" pitchFamily="34" charset="-120"/>
              </a:rPr>
              <a:t>4</a:t>
            </a:r>
            <a:endParaRPr lang="en-US" sz="2150" dirty="0"/>
          </a:p>
        </p:txBody>
      </p:sp>
      <p:sp>
        <p:nvSpPr>
          <p:cNvPr id="27" name="Text 25"/>
          <p:cNvSpPr/>
          <p:nvPr/>
        </p:nvSpPr>
        <p:spPr>
          <a:xfrm>
            <a:off x="8056840" y="6367343"/>
            <a:ext cx="5774888" cy="348972"/>
          </a:xfrm>
          <a:prstGeom prst="rect">
            <a:avLst/>
          </a:prstGeom>
          <a:noFill/>
          <a:ln/>
        </p:spPr>
        <p:txBody>
          <a:bodyPr wrap="none" lIns="0" tIns="0" rIns="0" bIns="0" rtlCol="0" anchor="t"/>
          <a:lstStyle/>
          <a:p>
            <a:pPr marL="0" indent="0">
              <a:lnSpc>
                <a:spcPts val="2700"/>
              </a:lnSpc>
              <a:buNone/>
            </a:pPr>
            <a:r>
              <a:rPr lang="en-US" sz="2150" b="1" dirty="0">
                <a:solidFill>
                  <a:srgbClr val="F9D933"/>
                </a:solidFill>
                <a:latin typeface="Quattrocento" pitchFamily="34" charset="0"/>
                <a:ea typeface="Quattrocento" pitchFamily="34" charset="-122"/>
                <a:cs typeface="Quattrocento" pitchFamily="34" charset="-120"/>
              </a:rPr>
              <a:t> Tableau des ventes réelles vs ventes prédites </a:t>
            </a:r>
            <a:endParaRPr lang="en-US" sz="2150" dirty="0"/>
          </a:p>
        </p:txBody>
      </p:sp>
      <p:sp>
        <p:nvSpPr>
          <p:cNvPr id="28" name="Text 26"/>
          <p:cNvSpPr/>
          <p:nvPr/>
        </p:nvSpPr>
        <p:spPr>
          <a:xfrm>
            <a:off x="8056840" y="6834902"/>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Ce tableau compare les ventes réelles et les ventes prédites pour différentes observations.</a:t>
            </a:r>
            <a:endParaRPr lang="en-US" sz="1200" dirty="0"/>
          </a:p>
        </p:txBody>
      </p:sp>
      <p:sp>
        <p:nvSpPr>
          <p:cNvPr id="29" name="Text 27"/>
          <p:cNvSpPr/>
          <p:nvPr/>
        </p:nvSpPr>
        <p:spPr>
          <a:xfrm>
            <a:off x="8056840" y="7459742"/>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Les valeurs prédites sont assez proches des valeurs réelles, ce qui confirme la précision du modèle.</a:t>
            </a:r>
            <a:endParaRPr lang="en-US" sz="1200" dirty="0"/>
          </a:p>
        </p:txBody>
      </p:sp>
      <p:sp>
        <p:nvSpPr>
          <p:cNvPr id="30" name="Text 28"/>
          <p:cNvSpPr/>
          <p:nvPr/>
        </p:nvSpPr>
        <p:spPr>
          <a:xfrm>
            <a:off x="8056840" y="8084582"/>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Par exemple, pour des ventes réelles de 1.15, la prédiction est de 1.24, ce qui montre une bonne précision.</a:t>
            </a:r>
            <a:endParaRPr lang="en-US" sz="1200" dirty="0"/>
          </a:p>
        </p:txBody>
      </p:sp>
      <p:sp>
        <p:nvSpPr>
          <p:cNvPr id="31" name="Text 29"/>
          <p:cNvSpPr/>
          <p:nvPr/>
        </p:nvSpPr>
        <p:spPr>
          <a:xfrm>
            <a:off x="8056840" y="8709422"/>
            <a:ext cx="5881568" cy="506254"/>
          </a:xfrm>
          <a:prstGeom prst="rect">
            <a:avLst/>
          </a:prstGeom>
          <a:noFill/>
          <a:ln/>
        </p:spPr>
        <p:txBody>
          <a:bodyPr wrap="squar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Les écarts entre les valeurs réelles et prédites sont généralement minimes, ce qui renforce la fiabilité du modèle.</a:t>
            </a:r>
            <a:endParaRPr lang="en-US" sz="1200" dirty="0"/>
          </a:p>
        </p:txBody>
      </p:sp>
      <p:sp>
        <p:nvSpPr>
          <p:cNvPr id="32" name="Text 30"/>
          <p:cNvSpPr/>
          <p:nvPr/>
        </p:nvSpPr>
        <p:spPr>
          <a:xfrm>
            <a:off x="692110" y="9484519"/>
            <a:ext cx="13246179" cy="759381"/>
          </a:xfrm>
          <a:prstGeom prst="rect">
            <a:avLst/>
          </a:prstGeom>
          <a:noFill/>
          <a:ln/>
        </p:spPr>
        <p:txBody>
          <a:bodyPr wrap="square" lIns="0" tIns="0" rIns="0" bIns="0" rtlCol="0" anchor="t"/>
          <a:lstStyle/>
          <a:p>
            <a:pPr marL="0" indent="0">
              <a:lnSpc>
                <a:spcPts val="1950"/>
              </a:lnSpc>
              <a:buNone/>
            </a:pPr>
            <a:r>
              <a:rPr lang="en-US" sz="1200" dirty="0">
                <a:solidFill>
                  <a:srgbClr val="F9D933"/>
                </a:solidFill>
                <a:latin typeface="Quattrocento" pitchFamily="34" charset="0"/>
                <a:ea typeface="Quattrocento" pitchFamily="34" charset="-122"/>
                <a:cs typeface="Quattrocento" pitchFamily="34" charset="-120"/>
              </a:rPr>
              <a:t>En résumé</a:t>
            </a:r>
            <a:r>
              <a:rPr lang="en-US" sz="1200" dirty="0">
                <a:solidFill>
                  <a:srgbClr val="F9EEE7"/>
                </a:solidFill>
                <a:latin typeface="Quattrocento" pitchFamily="34" charset="0"/>
                <a:ea typeface="Quattrocento" pitchFamily="34" charset="-122"/>
                <a:cs typeface="Quattrocento" pitchFamily="34" charset="-120"/>
              </a:rPr>
              <a:t>, le modèle de prédiction des ventes pour les pulls semble être assez précis. Les graphiques montrent que les prédictions sont proches des valeurs réelles, avec des erreurs symétriquement distribuées autour de zéro. Le modèle de régression linéaire utilisé semble bien ajusté, avec la caractéristique X10 ayant un impact significatif positif sur les prédictions, tandis que X4 a un impact négatif. </a:t>
            </a:r>
            <a:endParaRPr lang="en-US" sz="12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63333"/>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Conclusion</a:t>
            </a:r>
            <a:endParaRPr lang="en-US" sz="4400" dirty="0"/>
          </a:p>
        </p:txBody>
      </p:sp>
      <p:sp>
        <p:nvSpPr>
          <p:cNvPr id="4" name="Text 1"/>
          <p:cNvSpPr/>
          <p:nvPr/>
        </p:nvSpPr>
        <p:spPr>
          <a:xfrm>
            <a:off x="837724" y="5826323"/>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Text 0"/>
          <p:cNvSpPr/>
          <p:nvPr/>
        </p:nvSpPr>
        <p:spPr>
          <a:xfrm>
            <a:off x="837724" y="658297"/>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Conclusion</a:t>
            </a:r>
            <a:endParaRPr lang="en-US" sz="4400" dirty="0"/>
          </a:p>
        </p:txBody>
      </p:sp>
      <p:sp>
        <p:nvSpPr>
          <p:cNvPr id="3" name="Text 1"/>
          <p:cNvSpPr/>
          <p:nvPr/>
        </p:nvSpPr>
        <p:spPr>
          <a:xfrm>
            <a:off x="837724" y="1841063"/>
            <a:ext cx="12954952" cy="3447217"/>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Ce projet d'analyse des données de ventes  a permis d'optimiser les performances commerciales des catégories de produits vestimentaires (pantalons, robes et pulls) en utilisant des techniques statistiques avancées. Après la collecte et la préparation des données, incluant la gestion des valeurs manquantes et la suppression des doublons, les valeurs aberrantes ont été détectées et traitées. La standardisation des données a homogénéisé les variables pour une analyse précise. Les relations et corrélations entre les caractéristiques et les ventes ont été visualisées, révélant des tendances significatives. Les tests de Student ont confirmé des différences notables entre les moyennes des ventes des différentes catégories. L'Analyse en Composantes Principales (ACP) a réduit la dimensionnalité des données tout en conservant leur variabilité essentielle. Enfin, des modèles de régression linéaire ont été développés pour prédire les ventes futures avec une bonne précision, fournissant ainsi des outils précieux pour la gestion des stocks et la prise de décisions stratégiques.</a:t>
            </a:r>
            <a:endParaRPr lang="en-US" sz="185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4763333"/>
            <a:ext cx="7146608" cy="704017"/>
          </a:xfrm>
          <a:prstGeom prst="rect">
            <a:avLst/>
          </a:prstGeom>
          <a:noFill/>
          <a:ln/>
        </p:spPr>
        <p:txBody>
          <a:bodyPr wrap="none" lIns="0" tIns="0" rIns="0" bIns="0" rtlCol="0" anchor="t"/>
          <a:lstStyle/>
          <a:p>
            <a:pPr marL="0" indent="0">
              <a:lnSpc>
                <a:spcPts val="5500"/>
              </a:lnSpc>
              <a:buNone/>
            </a:pPr>
            <a:r>
              <a:rPr lang="en-US" sz="4400" b="1" i="1" dirty="0">
                <a:solidFill>
                  <a:srgbClr val="FFD9BE"/>
                </a:solidFill>
                <a:latin typeface="Quattrocento" pitchFamily="34" charset="0"/>
                <a:ea typeface="Quattrocento" pitchFamily="34" charset="-122"/>
                <a:cs typeface="Quattrocento" pitchFamily="34" charset="-120"/>
              </a:rPr>
              <a:t>Merci pour votre attention !</a:t>
            </a:r>
            <a:endParaRPr lang="en-US" sz="4400" dirty="0"/>
          </a:p>
        </p:txBody>
      </p:sp>
      <p:sp>
        <p:nvSpPr>
          <p:cNvPr id="4" name="Text 1"/>
          <p:cNvSpPr/>
          <p:nvPr/>
        </p:nvSpPr>
        <p:spPr>
          <a:xfrm>
            <a:off x="837724" y="5826323"/>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7807" y="430411"/>
            <a:ext cx="3683318" cy="460415"/>
          </a:xfrm>
          <a:prstGeom prst="rect">
            <a:avLst/>
          </a:prstGeom>
          <a:noFill/>
          <a:ln/>
        </p:spPr>
        <p:txBody>
          <a:bodyPr wrap="none" lIns="0" tIns="0" rIns="0" bIns="0" rtlCol="0" anchor="t"/>
          <a:lstStyle/>
          <a:p>
            <a:pPr marL="0" indent="0">
              <a:lnSpc>
                <a:spcPts val="3600"/>
              </a:lnSpc>
              <a:buNone/>
            </a:pPr>
            <a:r>
              <a:rPr lang="en-US" sz="2900" b="1" dirty="0">
                <a:solidFill>
                  <a:srgbClr val="FFD9BE"/>
                </a:solidFill>
                <a:latin typeface="Quattrocento" pitchFamily="34" charset="0"/>
                <a:ea typeface="Quattrocento" pitchFamily="34" charset="-122"/>
                <a:cs typeface="Quattrocento" pitchFamily="34" charset="-120"/>
              </a:rPr>
              <a:t>Collecte des données</a:t>
            </a:r>
            <a:endParaRPr lang="en-US" sz="2900" dirty="0"/>
          </a:p>
        </p:txBody>
      </p:sp>
      <p:sp>
        <p:nvSpPr>
          <p:cNvPr id="3" name="Text 1"/>
          <p:cNvSpPr/>
          <p:nvPr/>
        </p:nvSpPr>
        <p:spPr>
          <a:xfrm>
            <a:off x="547807" y="1203841"/>
            <a:ext cx="13534787" cy="250508"/>
          </a:xfrm>
          <a:prstGeom prst="rect">
            <a:avLst/>
          </a:prstGeom>
          <a:noFill/>
          <a:ln/>
        </p:spPr>
        <p:txBody>
          <a:bodyPr wrap="none" lIns="0" tIns="0" rIns="0" bIns="0" rtlCol="0" anchor="t"/>
          <a:lstStyle/>
          <a:p>
            <a:pPr marL="0" indent="0">
              <a:lnSpc>
                <a:spcPts val="1950"/>
              </a:lnSpc>
              <a:buNone/>
            </a:pPr>
            <a:r>
              <a:rPr lang="en-US" sz="1200" dirty="0">
                <a:solidFill>
                  <a:srgbClr val="F9EEE7"/>
                </a:solidFill>
                <a:latin typeface="Quattrocento" pitchFamily="34" charset="0"/>
                <a:ea typeface="Quattrocento" pitchFamily="34" charset="-122"/>
                <a:cs typeface="Quattrocento" pitchFamily="34" charset="-120"/>
              </a:rPr>
              <a:t>Le résultat du code:</a:t>
            </a:r>
            <a:endParaRPr lang="en-US" sz="1200" dirty="0"/>
          </a:p>
        </p:txBody>
      </p:sp>
      <p:pic>
        <p:nvPicPr>
          <p:cNvPr id="4" name="Image 0" descr="preencoded.png"/>
          <p:cNvPicPr>
            <a:picLocks noChangeAspect="1"/>
          </p:cNvPicPr>
          <p:nvPr/>
        </p:nvPicPr>
        <p:blipFill>
          <a:blip r:embed="rId3"/>
          <a:stretch>
            <a:fillRect/>
          </a:stretch>
        </p:blipFill>
        <p:spPr>
          <a:xfrm>
            <a:off x="2889528" y="1630442"/>
            <a:ext cx="8851225" cy="2770108"/>
          </a:xfrm>
          <a:prstGeom prst="rect">
            <a:avLst/>
          </a:prstGeom>
        </p:spPr>
      </p:pic>
      <p:pic>
        <p:nvPicPr>
          <p:cNvPr id="5" name="Image 1" descr="preencoded.png"/>
          <p:cNvPicPr>
            <a:picLocks noChangeAspect="1"/>
          </p:cNvPicPr>
          <p:nvPr/>
        </p:nvPicPr>
        <p:blipFill>
          <a:blip r:embed="rId4"/>
          <a:stretch>
            <a:fillRect/>
          </a:stretch>
        </p:blipFill>
        <p:spPr>
          <a:xfrm>
            <a:off x="2889528" y="4576643"/>
            <a:ext cx="8851225" cy="2763560"/>
          </a:xfrm>
          <a:prstGeom prst="rect">
            <a:avLst/>
          </a:prstGeom>
        </p:spPr>
      </p:pic>
      <p:pic>
        <p:nvPicPr>
          <p:cNvPr id="6" name="Image 2" descr="preencoded.png"/>
          <p:cNvPicPr>
            <a:picLocks noChangeAspect="1"/>
          </p:cNvPicPr>
          <p:nvPr/>
        </p:nvPicPr>
        <p:blipFill>
          <a:blip r:embed="rId5"/>
          <a:stretch>
            <a:fillRect/>
          </a:stretch>
        </p:blipFill>
        <p:spPr>
          <a:xfrm>
            <a:off x="2889528" y="7516297"/>
            <a:ext cx="8851225" cy="2729984"/>
          </a:xfrm>
          <a:prstGeom prst="rect">
            <a:avLst/>
          </a:prstGeom>
        </p:spPr>
      </p:pic>
      <p:sp>
        <p:nvSpPr>
          <p:cNvPr id="7" name="Text 2"/>
          <p:cNvSpPr/>
          <p:nvPr/>
        </p:nvSpPr>
        <p:spPr>
          <a:xfrm>
            <a:off x="547807" y="10422374"/>
            <a:ext cx="13534787" cy="250508"/>
          </a:xfrm>
          <a:prstGeom prst="rect">
            <a:avLst/>
          </a:prstGeom>
          <a:noFill/>
          <a:ln/>
        </p:spPr>
        <p:txBody>
          <a:bodyPr wrap="none" lIns="0" tIns="0" rIns="0" bIns="0" rtlCol="0" anchor="t"/>
          <a:lstStyle/>
          <a:p>
            <a:pPr marL="0" indent="0">
              <a:lnSpc>
                <a:spcPts val="1950"/>
              </a:lnSpc>
              <a:buNone/>
            </a:pP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5913" y="499586"/>
            <a:ext cx="4275296" cy="534353"/>
          </a:xfrm>
          <a:prstGeom prst="rect">
            <a:avLst/>
          </a:prstGeom>
          <a:noFill/>
          <a:ln/>
        </p:spPr>
        <p:txBody>
          <a:bodyPr wrap="none" lIns="0" tIns="0" rIns="0" bIns="0" rtlCol="0" anchor="t"/>
          <a:lstStyle/>
          <a:p>
            <a:pPr marL="0" indent="0">
              <a:lnSpc>
                <a:spcPts val="4200"/>
              </a:lnSpc>
              <a:buNone/>
            </a:pPr>
            <a:r>
              <a:rPr lang="en-US" sz="3350" b="1" dirty="0">
                <a:solidFill>
                  <a:srgbClr val="FFD9BE"/>
                </a:solidFill>
                <a:latin typeface="Quattrocento" pitchFamily="34" charset="0"/>
                <a:ea typeface="Quattrocento" pitchFamily="34" charset="-122"/>
                <a:cs typeface="Quattrocento" pitchFamily="34" charset="-120"/>
              </a:rPr>
              <a:t>Collecte des données</a:t>
            </a:r>
            <a:endParaRPr lang="en-US" sz="3350" dirty="0"/>
          </a:p>
        </p:txBody>
      </p:sp>
      <p:sp>
        <p:nvSpPr>
          <p:cNvPr id="3" name="Text 1"/>
          <p:cNvSpPr/>
          <p:nvPr/>
        </p:nvSpPr>
        <p:spPr>
          <a:xfrm>
            <a:off x="635913" y="1397318"/>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On voit que le fichier contient trois feuilles de données de ventes différentes :</a:t>
            </a:r>
            <a:endParaRPr lang="en-US" sz="1400" dirty="0"/>
          </a:p>
        </p:txBody>
      </p:sp>
      <p:sp>
        <p:nvSpPr>
          <p:cNvPr id="4" name="Text 2"/>
          <p:cNvSpPr/>
          <p:nvPr/>
        </p:nvSpPr>
        <p:spPr>
          <a:xfrm>
            <a:off x="635913" y="1892260"/>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Ventes de pantalons (Pants sales)</a:t>
            </a:r>
            <a:endParaRPr lang="en-US" sz="1400" dirty="0"/>
          </a:p>
        </p:txBody>
      </p:sp>
      <p:sp>
        <p:nvSpPr>
          <p:cNvPr id="5" name="Text 3"/>
          <p:cNvSpPr/>
          <p:nvPr/>
        </p:nvSpPr>
        <p:spPr>
          <a:xfrm>
            <a:off x="635913" y="2387203"/>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Ventes de robes (Dress sales)</a:t>
            </a:r>
            <a:endParaRPr lang="en-US" sz="1400" dirty="0"/>
          </a:p>
        </p:txBody>
      </p:sp>
      <p:sp>
        <p:nvSpPr>
          <p:cNvPr id="6" name="Text 4"/>
          <p:cNvSpPr/>
          <p:nvPr/>
        </p:nvSpPr>
        <p:spPr>
          <a:xfrm>
            <a:off x="635913" y="2882146"/>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Ventes de pulls (Sweater sales)</a:t>
            </a:r>
            <a:endParaRPr lang="en-US" sz="1400" dirty="0"/>
          </a:p>
        </p:txBody>
      </p:sp>
      <p:sp>
        <p:nvSpPr>
          <p:cNvPr id="7" name="Text 5"/>
          <p:cNvSpPr/>
          <p:nvPr/>
        </p:nvSpPr>
        <p:spPr>
          <a:xfrm>
            <a:off x="635913" y="3377089"/>
            <a:ext cx="13358574"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Chaque feuille contient des données sur les ventes en différentes unités (milliards de Yuan, millions, etc.) pour différentes dates.</a:t>
            </a:r>
            <a:endParaRPr lang="en-US" sz="1400" dirty="0"/>
          </a:p>
        </p:txBody>
      </p:sp>
      <p:sp>
        <p:nvSpPr>
          <p:cNvPr id="8" name="Shape 6"/>
          <p:cNvSpPr/>
          <p:nvPr/>
        </p:nvSpPr>
        <p:spPr>
          <a:xfrm>
            <a:off x="635913" y="4076343"/>
            <a:ext cx="408742" cy="408742"/>
          </a:xfrm>
          <a:prstGeom prst="roundRect">
            <a:avLst>
              <a:gd name="adj" fmla="val 6668"/>
            </a:avLst>
          </a:prstGeom>
          <a:solidFill>
            <a:srgbClr val="315251"/>
          </a:solidFill>
          <a:ln/>
        </p:spPr>
      </p:sp>
      <p:sp>
        <p:nvSpPr>
          <p:cNvPr id="9" name="Text 7"/>
          <p:cNvSpPr/>
          <p:nvPr/>
        </p:nvSpPr>
        <p:spPr>
          <a:xfrm>
            <a:off x="794861" y="4152424"/>
            <a:ext cx="90845"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1</a:t>
            </a:r>
            <a:endParaRPr lang="en-US" sz="2000" dirty="0"/>
          </a:p>
        </p:txBody>
      </p:sp>
      <p:sp>
        <p:nvSpPr>
          <p:cNvPr id="10" name="Text 8"/>
          <p:cNvSpPr/>
          <p:nvPr/>
        </p:nvSpPr>
        <p:spPr>
          <a:xfrm>
            <a:off x="1226344" y="4076343"/>
            <a:ext cx="4052649" cy="320635"/>
          </a:xfrm>
          <a:prstGeom prst="rect">
            <a:avLst/>
          </a:prstGeom>
          <a:noFill/>
          <a:ln/>
        </p:spPr>
        <p:txBody>
          <a:bodyPr wrap="non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S (Ventes, unité : milliard de Yuan)</a:t>
            </a:r>
            <a:endParaRPr lang="en-US" sz="2000" dirty="0"/>
          </a:p>
        </p:txBody>
      </p:sp>
      <p:sp>
        <p:nvSpPr>
          <p:cNvPr id="11" name="Text 9"/>
          <p:cNvSpPr/>
          <p:nvPr/>
        </p:nvSpPr>
        <p:spPr>
          <a:xfrm>
            <a:off x="1226344" y="4505920"/>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Cette variable représente les ventes totales réalisées sur la plateforme pour les produits vestimentaires, exprimées en </a:t>
            </a:r>
            <a:r>
              <a:rPr lang="en-US" sz="1400" b="1" dirty="0">
                <a:solidFill>
                  <a:srgbClr val="F9EEE7"/>
                </a:solidFill>
                <a:latin typeface="Quattrocento" pitchFamily="34" charset="0"/>
                <a:ea typeface="Quattrocento" pitchFamily="34" charset="-122"/>
                <a:cs typeface="Quattrocento" pitchFamily="34" charset="-120"/>
              </a:rPr>
              <a:t>milliards de Yuan</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12" name="Text 10"/>
          <p:cNvSpPr/>
          <p:nvPr/>
        </p:nvSpPr>
        <p:spPr>
          <a:xfrm>
            <a:off x="1226344" y="5196126"/>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C'est la </a:t>
            </a:r>
            <a:r>
              <a:rPr lang="en-US" sz="1400" b="1" dirty="0">
                <a:solidFill>
                  <a:srgbClr val="F9EEE7"/>
                </a:solidFill>
                <a:latin typeface="Quattrocento" pitchFamily="34" charset="0"/>
                <a:ea typeface="Quattrocento" pitchFamily="34" charset="-122"/>
                <a:cs typeface="Quattrocento" pitchFamily="34" charset="-120"/>
              </a:rPr>
              <a:t>variable cible principale</a:t>
            </a:r>
            <a:r>
              <a:rPr lang="en-US" sz="1400" dirty="0">
                <a:solidFill>
                  <a:srgbClr val="F9EEE7"/>
                </a:solidFill>
                <a:latin typeface="Quattrocento" pitchFamily="34" charset="0"/>
                <a:ea typeface="Quattrocento" pitchFamily="34" charset="-122"/>
                <a:cs typeface="Quattrocento" pitchFamily="34" charset="-120"/>
              </a:rPr>
              <a:t>, car l'objectif est de comprendre et d'améliorer les performances des ventes.</a:t>
            </a:r>
            <a:endParaRPr lang="en-US" sz="1400" dirty="0"/>
          </a:p>
        </p:txBody>
      </p:sp>
      <p:sp>
        <p:nvSpPr>
          <p:cNvPr id="13" name="Shape 11"/>
          <p:cNvSpPr/>
          <p:nvPr/>
        </p:nvSpPr>
        <p:spPr>
          <a:xfrm>
            <a:off x="7406045" y="4076343"/>
            <a:ext cx="408742" cy="408742"/>
          </a:xfrm>
          <a:prstGeom prst="roundRect">
            <a:avLst>
              <a:gd name="adj" fmla="val 6668"/>
            </a:avLst>
          </a:prstGeom>
          <a:solidFill>
            <a:srgbClr val="315251"/>
          </a:solidFill>
          <a:ln/>
        </p:spPr>
      </p:sp>
      <p:sp>
        <p:nvSpPr>
          <p:cNvPr id="14" name="Text 12"/>
          <p:cNvSpPr/>
          <p:nvPr/>
        </p:nvSpPr>
        <p:spPr>
          <a:xfrm>
            <a:off x="7541657" y="4152424"/>
            <a:ext cx="137517"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2</a:t>
            </a:r>
            <a:endParaRPr lang="en-US" sz="2000" dirty="0"/>
          </a:p>
        </p:txBody>
      </p:sp>
      <p:sp>
        <p:nvSpPr>
          <p:cNvPr id="15" name="Text 13"/>
          <p:cNvSpPr/>
          <p:nvPr/>
        </p:nvSpPr>
        <p:spPr>
          <a:xfrm>
            <a:off x="7996476" y="4076343"/>
            <a:ext cx="3781068" cy="320635"/>
          </a:xfrm>
          <a:prstGeom prst="rect">
            <a:avLst/>
          </a:prstGeom>
          <a:noFill/>
          <a:ln/>
        </p:spPr>
        <p:txBody>
          <a:bodyPr wrap="non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X4 (Pages vues, unité : milliards)</a:t>
            </a:r>
            <a:endParaRPr lang="en-US" sz="2000" dirty="0"/>
          </a:p>
        </p:txBody>
      </p:sp>
      <p:sp>
        <p:nvSpPr>
          <p:cNvPr id="16" name="Text 14"/>
          <p:cNvSpPr/>
          <p:nvPr/>
        </p:nvSpPr>
        <p:spPr>
          <a:xfrm>
            <a:off x="7996476" y="4505920"/>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Indique le nombre total de pages consultées sur la plateforme pendant la période donnée, exprimé en </a:t>
            </a:r>
            <a:r>
              <a:rPr lang="en-US" sz="1400" b="1" dirty="0">
                <a:solidFill>
                  <a:srgbClr val="F9EEE7"/>
                </a:solidFill>
                <a:latin typeface="Quattrocento" pitchFamily="34" charset="0"/>
                <a:ea typeface="Quattrocento" pitchFamily="34" charset="-122"/>
                <a:cs typeface="Quattrocento" pitchFamily="34" charset="-120"/>
              </a:rPr>
              <a:t>milliards</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17" name="Text 15"/>
          <p:cNvSpPr/>
          <p:nvPr/>
        </p:nvSpPr>
        <p:spPr>
          <a:xfrm>
            <a:off x="7996476" y="5196126"/>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Cette variable est un indicateur clé de l'intérêt ou de l'engagement des clients envers les produits et la plateforme. </a:t>
            </a:r>
            <a:endParaRPr lang="en-US" sz="1400" dirty="0"/>
          </a:p>
        </p:txBody>
      </p:sp>
      <p:sp>
        <p:nvSpPr>
          <p:cNvPr id="18" name="Shape 16"/>
          <p:cNvSpPr/>
          <p:nvPr/>
        </p:nvSpPr>
        <p:spPr>
          <a:xfrm>
            <a:off x="635913" y="6163389"/>
            <a:ext cx="408742" cy="408742"/>
          </a:xfrm>
          <a:prstGeom prst="roundRect">
            <a:avLst>
              <a:gd name="adj" fmla="val 6668"/>
            </a:avLst>
          </a:prstGeom>
          <a:solidFill>
            <a:srgbClr val="315251"/>
          </a:solidFill>
          <a:ln/>
        </p:spPr>
      </p:sp>
      <p:sp>
        <p:nvSpPr>
          <p:cNvPr id="19" name="Text 17"/>
          <p:cNvSpPr/>
          <p:nvPr/>
        </p:nvSpPr>
        <p:spPr>
          <a:xfrm>
            <a:off x="770453" y="6239470"/>
            <a:ext cx="139541"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3</a:t>
            </a:r>
            <a:endParaRPr lang="en-US" sz="2000" dirty="0"/>
          </a:p>
        </p:txBody>
      </p:sp>
      <p:sp>
        <p:nvSpPr>
          <p:cNvPr id="20" name="Text 18"/>
          <p:cNvSpPr/>
          <p:nvPr/>
        </p:nvSpPr>
        <p:spPr>
          <a:xfrm>
            <a:off x="1226344" y="6163389"/>
            <a:ext cx="5998012" cy="641271"/>
          </a:xfrm>
          <a:prstGeom prst="rect">
            <a:avLst/>
          </a:prstGeom>
          <a:noFill/>
          <a:ln/>
        </p:spPr>
        <p:txBody>
          <a:bodyPr wrap="squar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X8 (Nombre d'achats supplémentaires, unité : 10 millions)</a:t>
            </a:r>
            <a:endParaRPr lang="en-US" sz="2000" dirty="0"/>
          </a:p>
        </p:txBody>
      </p:sp>
      <p:sp>
        <p:nvSpPr>
          <p:cNvPr id="21" name="Text 19"/>
          <p:cNvSpPr/>
          <p:nvPr/>
        </p:nvSpPr>
        <p:spPr>
          <a:xfrm>
            <a:off x="1226344" y="6913602"/>
            <a:ext cx="5998012" cy="871895"/>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Correspond au nombre de fois où les clients ont ajouté des articles supplémentaires à leurs paniers avant de finaliser leurs commandes, exprimé en </a:t>
            </a:r>
            <a:r>
              <a:rPr lang="en-US" sz="1400" b="1" dirty="0">
                <a:solidFill>
                  <a:srgbClr val="F9EEE7"/>
                </a:solidFill>
                <a:latin typeface="Quattrocento" pitchFamily="34" charset="0"/>
                <a:ea typeface="Quattrocento" pitchFamily="34" charset="-122"/>
                <a:cs typeface="Quattrocento" pitchFamily="34" charset="-120"/>
              </a:rPr>
              <a:t>dizaines de millions</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22" name="Text 20"/>
          <p:cNvSpPr/>
          <p:nvPr/>
        </p:nvSpPr>
        <p:spPr>
          <a:xfrm>
            <a:off x="1226344" y="7894439"/>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Cela reflète le comportement d'achat et la propension des clients à acheter plusieurs articles lors d'une transaction.</a:t>
            </a:r>
            <a:endParaRPr lang="en-US" sz="1400" dirty="0"/>
          </a:p>
        </p:txBody>
      </p:sp>
      <p:sp>
        <p:nvSpPr>
          <p:cNvPr id="23" name="Shape 21"/>
          <p:cNvSpPr/>
          <p:nvPr/>
        </p:nvSpPr>
        <p:spPr>
          <a:xfrm>
            <a:off x="7406045" y="6163389"/>
            <a:ext cx="408742" cy="408742"/>
          </a:xfrm>
          <a:prstGeom prst="roundRect">
            <a:avLst>
              <a:gd name="adj" fmla="val 6668"/>
            </a:avLst>
          </a:prstGeom>
          <a:solidFill>
            <a:srgbClr val="315251"/>
          </a:solidFill>
          <a:ln/>
        </p:spPr>
      </p:sp>
      <p:sp>
        <p:nvSpPr>
          <p:cNvPr id="24" name="Text 22"/>
          <p:cNvSpPr/>
          <p:nvPr/>
        </p:nvSpPr>
        <p:spPr>
          <a:xfrm>
            <a:off x="7545229" y="6239470"/>
            <a:ext cx="130373"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4</a:t>
            </a:r>
            <a:endParaRPr lang="en-US" sz="2000" dirty="0"/>
          </a:p>
        </p:txBody>
      </p:sp>
      <p:sp>
        <p:nvSpPr>
          <p:cNvPr id="25" name="Text 23"/>
          <p:cNvSpPr/>
          <p:nvPr/>
        </p:nvSpPr>
        <p:spPr>
          <a:xfrm>
            <a:off x="7996476" y="6163389"/>
            <a:ext cx="5749885" cy="320635"/>
          </a:xfrm>
          <a:prstGeom prst="rect">
            <a:avLst/>
          </a:prstGeom>
          <a:noFill/>
          <a:ln/>
        </p:spPr>
        <p:txBody>
          <a:bodyPr wrap="non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X9 (Indice de groupe de clients, unité : 100 mille)</a:t>
            </a:r>
            <a:endParaRPr lang="en-US" sz="2000" dirty="0"/>
          </a:p>
        </p:txBody>
      </p:sp>
      <p:sp>
        <p:nvSpPr>
          <p:cNvPr id="26" name="Text 24"/>
          <p:cNvSpPr/>
          <p:nvPr/>
        </p:nvSpPr>
        <p:spPr>
          <a:xfrm>
            <a:off x="7996476" y="6592967"/>
            <a:ext cx="5998012" cy="871895"/>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Cette variable représente un </a:t>
            </a:r>
            <a:r>
              <a:rPr lang="en-US" sz="1400" b="1" dirty="0">
                <a:solidFill>
                  <a:srgbClr val="F9EEE7"/>
                </a:solidFill>
                <a:latin typeface="Quattrocento" pitchFamily="34" charset="0"/>
                <a:ea typeface="Quattrocento" pitchFamily="34" charset="-122"/>
                <a:cs typeface="Quattrocento" pitchFamily="34" charset="-120"/>
              </a:rPr>
              <a:t>indice agrégé</a:t>
            </a:r>
            <a:r>
              <a:rPr lang="en-US" sz="1400" dirty="0">
                <a:solidFill>
                  <a:srgbClr val="F9EEE7"/>
                </a:solidFill>
                <a:latin typeface="Quattrocento" pitchFamily="34" charset="0"/>
                <a:ea typeface="Quattrocento" pitchFamily="34" charset="-122"/>
                <a:cs typeface="Quattrocento" pitchFamily="34" charset="-120"/>
              </a:rPr>
              <a:t> qui reflète le comportement ou la segmentation des groupes de clients, exprimé en </a:t>
            </a:r>
            <a:r>
              <a:rPr lang="en-US" sz="1400" b="1" dirty="0">
                <a:solidFill>
                  <a:srgbClr val="F9EEE7"/>
                </a:solidFill>
                <a:latin typeface="Quattrocento" pitchFamily="34" charset="0"/>
                <a:ea typeface="Quattrocento" pitchFamily="34" charset="-122"/>
                <a:cs typeface="Quattrocento" pitchFamily="34" charset="-120"/>
              </a:rPr>
              <a:t>centaines de milliers</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27" name="Text 25"/>
          <p:cNvSpPr/>
          <p:nvPr/>
        </p:nvSpPr>
        <p:spPr>
          <a:xfrm>
            <a:off x="7996476" y="7573804"/>
            <a:ext cx="5998012" cy="581263"/>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Elle peut inclure des données telles que le profil des clients, leurs préférences ou leur fidélité envers la plateforme.</a:t>
            </a:r>
            <a:endParaRPr lang="en-US" sz="1400" dirty="0"/>
          </a:p>
        </p:txBody>
      </p:sp>
      <p:sp>
        <p:nvSpPr>
          <p:cNvPr id="28" name="Shape 26"/>
          <p:cNvSpPr/>
          <p:nvPr/>
        </p:nvSpPr>
        <p:spPr>
          <a:xfrm>
            <a:off x="635913" y="8861703"/>
            <a:ext cx="408742" cy="408742"/>
          </a:xfrm>
          <a:prstGeom prst="roundRect">
            <a:avLst>
              <a:gd name="adj" fmla="val 6668"/>
            </a:avLst>
          </a:prstGeom>
          <a:solidFill>
            <a:srgbClr val="315251"/>
          </a:solidFill>
          <a:ln/>
        </p:spPr>
      </p:sp>
      <p:sp>
        <p:nvSpPr>
          <p:cNvPr id="29" name="Text 27"/>
          <p:cNvSpPr/>
          <p:nvPr/>
        </p:nvSpPr>
        <p:spPr>
          <a:xfrm>
            <a:off x="772120" y="8937784"/>
            <a:ext cx="136208" cy="256580"/>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5</a:t>
            </a:r>
            <a:endParaRPr lang="en-US" sz="2000" dirty="0"/>
          </a:p>
        </p:txBody>
      </p:sp>
      <p:sp>
        <p:nvSpPr>
          <p:cNvPr id="30" name="Text 28"/>
          <p:cNvSpPr/>
          <p:nvPr/>
        </p:nvSpPr>
        <p:spPr>
          <a:xfrm>
            <a:off x="1226344" y="8861703"/>
            <a:ext cx="4965144" cy="320635"/>
          </a:xfrm>
          <a:prstGeom prst="rect">
            <a:avLst/>
          </a:prstGeom>
          <a:noFill/>
          <a:ln/>
        </p:spPr>
        <p:txBody>
          <a:bodyPr wrap="none" lIns="0" tIns="0" rIns="0" bIns="0" rtlCol="0" anchor="t"/>
          <a:lstStyle/>
          <a:p>
            <a:pPr marL="0" indent="0">
              <a:lnSpc>
                <a:spcPts val="2500"/>
              </a:lnSpc>
              <a:buNone/>
            </a:pPr>
            <a:r>
              <a:rPr lang="en-US" sz="2000" b="1" dirty="0">
                <a:solidFill>
                  <a:srgbClr val="F9EEE7"/>
                </a:solidFill>
                <a:latin typeface="Quattrocento" pitchFamily="34" charset="0"/>
                <a:ea typeface="Quattrocento" pitchFamily="34" charset="-122"/>
                <a:cs typeface="Quattrocento" pitchFamily="34" charset="-120"/>
              </a:rPr>
              <a:t>X10 (Indice de transaction, unité : million)</a:t>
            </a:r>
            <a:endParaRPr lang="en-US" sz="2000" dirty="0"/>
          </a:p>
        </p:txBody>
      </p:sp>
      <p:sp>
        <p:nvSpPr>
          <p:cNvPr id="31" name="Text 29"/>
          <p:cNvSpPr/>
          <p:nvPr/>
        </p:nvSpPr>
        <p:spPr>
          <a:xfrm>
            <a:off x="1226344" y="9291280"/>
            <a:ext cx="12768143"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Représente un </a:t>
            </a:r>
            <a:r>
              <a:rPr lang="en-US" sz="1400" b="1" dirty="0">
                <a:solidFill>
                  <a:srgbClr val="F9EEE7"/>
                </a:solidFill>
                <a:latin typeface="Quattrocento" pitchFamily="34" charset="0"/>
                <a:ea typeface="Quattrocento" pitchFamily="34" charset="-122"/>
                <a:cs typeface="Quattrocento" pitchFamily="34" charset="-120"/>
              </a:rPr>
              <a:t>indice global des transactions</a:t>
            </a:r>
            <a:r>
              <a:rPr lang="en-US" sz="1400" dirty="0">
                <a:solidFill>
                  <a:srgbClr val="F9EEE7"/>
                </a:solidFill>
                <a:latin typeface="Quattrocento" pitchFamily="34" charset="0"/>
                <a:ea typeface="Quattrocento" pitchFamily="34" charset="-122"/>
                <a:cs typeface="Quattrocento" pitchFamily="34" charset="-120"/>
              </a:rPr>
              <a:t> réalisées sur la plateforme, exprimé en </a:t>
            </a:r>
            <a:r>
              <a:rPr lang="en-US" sz="1400" b="1" dirty="0">
                <a:solidFill>
                  <a:srgbClr val="F9EEE7"/>
                </a:solidFill>
                <a:latin typeface="Quattrocento" pitchFamily="34" charset="0"/>
                <a:ea typeface="Quattrocento" pitchFamily="34" charset="-122"/>
                <a:cs typeface="Quattrocento" pitchFamily="34" charset="-120"/>
              </a:rPr>
              <a:t>millions</a:t>
            </a:r>
            <a:r>
              <a:rPr lang="en-US" sz="1400" dirty="0">
                <a:solidFill>
                  <a:srgbClr val="F9EEE7"/>
                </a:solidFill>
                <a:latin typeface="Quattrocento" pitchFamily="34" charset="0"/>
                <a:ea typeface="Quattrocento" pitchFamily="34" charset="-122"/>
                <a:cs typeface="Quattrocento" pitchFamily="34" charset="-120"/>
              </a:rPr>
              <a:t>.</a:t>
            </a:r>
            <a:endParaRPr lang="en-US" sz="1400" dirty="0"/>
          </a:p>
        </p:txBody>
      </p:sp>
      <p:sp>
        <p:nvSpPr>
          <p:cNvPr id="32" name="Text 30"/>
          <p:cNvSpPr/>
          <p:nvPr/>
        </p:nvSpPr>
        <p:spPr>
          <a:xfrm>
            <a:off x="1226344" y="9690854"/>
            <a:ext cx="12768143" cy="290632"/>
          </a:xfrm>
          <a:prstGeom prst="rect">
            <a:avLst/>
          </a:prstGeom>
          <a:noFill/>
          <a:ln/>
        </p:spPr>
        <p:txBody>
          <a:bodyPr wrap="non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 Cet indice est lié au volume et à la fréquence des transactions et peut inclure des données sur les promotions ou les périodes de forte activité (ex. : soldes).</a:t>
            </a:r>
            <a:endParaRPr lang="en-US" sz="1400" dirty="0"/>
          </a:p>
        </p:txBody>
      </p:sp>
      <p:sp>
        <p:nvSpPr>
          <p:cNvPr id="33" name="Text 31"/>
          <p:cNvSpPr/>
          <p:nvPr/>
        </p:nvSpPr>
        <p:spPr>
          <a:xfrm>
            <a:off x="635913" y="10185797"/>
            <a:ext cx="13358574" cy="290632"/>
          </a:xfrm>
          <a:prstGeom prst="rect">
            <a:avLst/>
          </a:prstGeom>
          <a:noFill/>
          <a:ln/>
        </p:spPr>
        <p:txBody>
          <a:bodyPr wrap="none" lIns="0" tIns="0" rIns="0" bIns="0" rtlCol="0" anchor="t"/>
          <a:lstStyle/>
          <a:p>
            <a:pPr marL="0" indent="0">
              <a:lnSpc>
                <a:spcPts val="2250"/>
              </a:lnSpc>
              <a:buNone/>
            </a:pP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37724" y="5134332"/>
            <a:ext cx="5632490" cy="704017"/>
          </a:xfrm>
          <a:prstGeom prst="rect">
            <a:avLst/>
          </a:prstGeom>
          <a:noFill/>
          <a:ln/>
        </p:spPr>
        <p:txBody>
          <a:bodyPr wrap="none" lIns="0" tIns="0" rIns="0" bIns="0" rtlCol="0" anchor="t"/>
          <a:lstStyle/>
          <a:p>
            <a:pPr marL="0" indent="0">
              <a:lnSpc>
                <a:spcPts val="5500"/>
              </a:lnSpc>
              <a:buNone/>
            </a:pPr>
            <a:r>
              <a:rPr lang="en-US" sz="4400" b="1" dirty="0">
                <a:solidFill>
                  <a:srgbClr val="FFD9BE"/>
                </a:solidFill>
                <a:latin typeface="Quattrocento" pitchFamily="34" charset="0"/>
                <a:ea typeface="Quattrocento" pitchFamily="34" charset="-122"/>
                <a:cs typeface="Quattrocento" pitchFamily="34" charset="-120"/>
              </a:rPr>
              <a:t>2—Echantillonnage</a:t>
            </a: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5921</Words>
  <Application>Microsoft Office PowerPoint</Application>
  <PresentationFormat>Custom</PresentationFormat>
  <Paragraphs>455</Paragraphs>
  <Slides>65</Slides>
  <Notes>65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KAOUTAR MAHDA</cp:lastModifiedBy>
  <cp:revision>2</cp:revision>
  <dcterms:created xsi:type="dcterms:W3CDTF">2025-01-01T13:39:53Z</dcterms:created>
  <dcterms:modified xsi:type="dcterms:W3CDTF">2025-09-08T08:57:25Z</dcterms:modified>
</cp:coreProperties>
</file>